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ppt/charts/chart33.xml" ContentType="application/vnd.openxmlformats-officedocument.drawingml.chart+xml"/>
  <Override PartName="/ppt/charts/chart34.xml" ContentType="application/vnd.openxmlformats-officedocument.drawingml.chart+xml"/>
  <Override PartName="/ppt/charts/chart35.xml" ContentType="application/vnd.openxmlformats-officedocument.drawingml.chart+xml"/>
  <Override PartName="/ppt/charts/chart36.xml" ContentType="application/vnd.openxmlformats-officedocument.drawingml.chart+xml"/>
  <Override PartName="/ppt/charts/chart37.xml" ContentType="application/vnd.openxmlformats-officedocument.drawingml.chart+xml"/>
  <Override PartName="/ppt/charts/chart38.xml" ContentType="application/vnd.openxmlformats-officedocument.drawingml.chart+xml"/>
  <Override PartName="/ppt/charts/chart39.xml" ContentType="application/vnd.openxmlformats-officedocument.drawingml.chart+xml"/>
  <Override PartName="/ppt/charts/chart4.xml" ContentType="application/vnd.openxmlformats-officedocument.drawingml.chart+xml"/>
  <Override PartName="/ppt/charts/chart40.xml" ContentType="application/vnd.openxmlformats-officedocument.drawingml.chart+xml"/>
  <Override PartName="/ppt/charts/chart41.xml" ContentType="application/vnd.openxmlformats-officedocument.drawingml.chart+xml"/>
  <Override PartName="/ppt/charts/chart42.xml" ContentType="application/vnd.openxmlformats-officedocument.drawingml.chart+xml"/>
  <Override PartName="/ppt/charts/chart43.xml" ContentType="application/vnd.openxmlformats-officedocument.drawingml.chart+xml"/>
  <Override PartName="/ppt/charts/chart44.xml" ContentType="application/vnd.openxmlformats-officedocument.drawingml.chart+xml"/>
  <Override PartName="/ppt/charts/chart45.xml" ContentType="application/vnd.openxmlformats-officedocument.drawingml.chart+xml"/>
  <Override PartName="/ppt/charts/chart46.xml" ContentType="application/vnd.openxmlformats-officedocument.drawingml.chart+xml"/>
  <Override PartName="/ppt/charts/chart47.xml" ContentType="application/vnd.openxmlformats-officedocument.drawingml.chart+xml"/>
  <Override PartName="/ppt/charts/chart48.xml" ContentType="application/vnd.openxmlformats-officedocument.drawingml.chart+xml"/>
  <Override PartName="/ppt/charts/chart49.xml" ContentType="application/vnd.openxmlformats-officedocument.drawingml.chart+xml"/>
  <Override PartName="/ppt/charts/chart5.xml" ContentType="application/vnd.openxmlformats-officedocument.drawingml.chart+xml"/>
  <Override PartName="/ppt/charts/chart50.xml" ContentType="application/vnd.openxmlformats-officedocument.drawingml.chart+xml"/>
  <Override PartName="/ppt/charts/chart51.xml" ContentType="application/vnd.openxmlformats-officedocument.drawingml.chart+xml"/>
  <Override PartName="/ppt/charts/chart52.xml" ContentType="application/vnd.openxmlformats-officedocument.drawingml.chart+xml"/>
  <Override PartName="/ppt/charts/chart53.xml" ContentType="application/vnd.openxmlformats-officedocument.drawingml.chart+xml"/>
  <Override PartName="/ppt/charts/chart54.xml" ContentType="application/vnd.openxmlformats-officedocument.drawingml.chart+xml"/>
  <Override PartName="/ppt/charts/chart55.xml" ContentType="application/vnd.openxmlformats-officedocument.drawingml.chart+xml"/>
  <Override PartName="/ppt/charts/chart56.xml" ContentType="application/vnd.openxmlformats-officedocument.drawingml.chart+xml"/>
  <Override PartName="/ppt/charts/chart57.xml" ContentType="application/vnd.openxmlformats-officedocument.drawingml.chart+xml"/>
  <Override PartName="/ppt/charts/chart58.xml" ContentType="application/vnd.openxmlformats-officedocument.drawingml.chart+xml"/>
  <Override PartName="/ppt/charts/chart59.xml" ContentType="application/vnd.openxmlformats-officedocument.drawingml.chart+xml"/>
  <Override PartName="/ppt/charts/chart6.xml" ContentType="application/vnd.openxmlformats-officedocument.drawingml.chart+xml"/>
  <Override PartName="/ppt/charts/chart60.xml" ContentType="application/vnd.openxmlformats-officedocument.drawingml.chart+xml"/>
  <Override PartName="/ppt/charts/chart61.xml" ContentType="application/vnd.openxmlformats-officedocument.drawingml.chart+xml"/>
  <Override PartName="/ppt/charts/chart62.xml" ContentType="application/vnd.openxmlformats-officedocument.drawingml.chart+xml"/>
  <Override PartName="/ppt/charts/chart63.xml" ContentType="application/vnd.openxmlformats-officedocument.drawingml.chart+xml"/>
  <Override PartName="/ppt/charts/chart64.xml" ContentType="application/vnd.openxmlformats-officedocument.drawingml.chart+xml"/>
  <Override PartName="/ppt/charts/chart65.xml" ContentType="application/vnd.openxmlformats-officedocument.drawingml.chart+xml"/>
  <Override PartName="/ppt/charts/chart6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drawings/drawing3.xml" ContentType="application/vnd.openxmlformats-officedocument.drawingml.chartshapes+xml"/>
  <Override PartName="/ppt/drawings/drawing4.xml" ContentType="application/vnd.openxmlformats-officedocument.drawingml.chartshapes+xml"/>
  <Override PartName="/ppt/drawings/drawing5.xml" ContentType="application/vnd.openxmlformats-officedocument.drawingml.chartshapes+xml"/>
  <Override PartName="/ppt/drawings/drawing6.xml" ContentType="application/vnd.openxmlformats-officedocument.drawingml.chartshapes+xml"/>
  <Override PartName="/ppt/drawings/drawing7.xml" ContentType="application/vnd.openxmlformats-officedocument.drawingml.chartshapes+xml"/>
  <Override PartName="/ppt/drawings/drawing8.xml" ContentType="application/vnd.openxmlformats-officedocument.drawingml.chartshap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handoutMasterIdLst>
    <p:handoutMasterId r:id="rId40"/>
  </p:handoutMasterIdLst>
  <p:sldIdLst>
    <p:sldId id="271" r:id="rId3"/>
    <p:sldId id="526" r:id="rId4"/>
    <p:sldId id="442" r:id="rId5"/>
    <p:sldId id="443" r:id="rId7"/>
    <p:sldId id="444" r:id="rId8"/>
    <p:sldId id="489" r:id="rId9"/>
    <p:sldId id="445" r:id="rId10"/>
    <p:sldId id="527" r:id="rId11"/>
    <p:sldId id="447" r:id="rId12"/>
    <p:sldId id="525" r:id="rId13"/>
    <p:sldId id="528" r:id="rId14"/>
    <p:sldId id="450" r:id="rId15"/>
    <p:sldId id="451" r:id="rId16"/>
    <p:sldId id="529" r:id="rId17"/>
    <p:sldId id="453" r:id="rId18"/>
    <p:sldId id="455" r:id="rId19"/>
    <p:sldId id="456" r:id="rId20"/>
    <p:sldId id="457" r:id="rId21"/>
    <p:sldId id="464" r:id="rId22"/>
    <p:sldId id="530" r:id="rId23"/>
    <p:sldId id="532" r:id="rId24"/>
    <p:sldId id="488" r:id="rId25"/>
    <p:sldId id="466" r:id="rId26"/>
    <p:sldId id="467" r:id="rId27"/>
    <p:sldId id="468" r:id="rId28"/>
    <p:sldId id="470" r:id="rId29"/>
    <p:sldId id="471" r:id="rId30"/>
    <p:sldId id="533" r:id="rId31"/>
    <p:sldId id="477" r:id="rId32"/>
    <p:sldId id="478" r:id="rId33"/>
    <p:sldId id="479" r:id="rId34"/>
    <p:sldId id="481" r:id="rId35"/>
    <p:sldId id="482" r:id="rId36"/>
    <p:sldId id="534" r:id="rId37"/>
    <p:sldId id="484" r:id="rId38"/>
    <p:sldId id="486" r:id="rId39"/>
  </p:sldIdLst>
  <p:sldSz cx="9144000" cy="6858000" type="screen4x3"/>
  <p:notesSz cx="6797675" cy="987234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CC"/>
    <a:srgbClr val="336600"/>
    <a:srgbClr val="006699"/>
    <a:srgbClr val="FF5A33"/>
    <a:srgbClr val="CC3300"/>
    <a:srgbClr val="006600"/>
    <a:srgbClr val="00FFFF"/>
    <a:srgbClr val="66CCFF"/>
    <a:srgbClr val="FF9966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2362" autoAdjust="0"/>
  </p:normalViewPr>
  <p:slideViewPr>
    <p:cSldViewPr>
      <p:cViewPr varScale="1">
        <p:scale>
          <a:sx n="106" d="100"/>
          <a:sy n="106" d="100"/>
        </p:scale>
        <p:origin x="1044" y="102"/>
      </p:cViewPr>
      <p:guideLst>
        <p:guide orient="horz" pos="2160"/>
        <p:guide pos="290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2964" y="-126"/>
      </p:cViewPr>
      <p:guideLst>
        <p:guide orient="horz" pos="3109"/>
        <p:guide pos="215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3" Type="http://schemas.openxmlformats.org/officeDocument/2006/relationships/tableStyles" Target="tableStyles.xml"/><Relationship Id="rId42" Type="http://schemas.openxmlformats.org/officeDocument/2006/relationships/viewProps" Target="viewProps.xml"/><Relationship Id="rId41" Type="http://schemas.openxmlformats.org/officeDocument/2006/relationships/presProps" Target="presProps.xml"/><Relationship Id="rId4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39" Type="http://schemas.openxmlformats.org/officeDocument/2006/relationships/slide" Target="slides/slide36.xml"/><Relationship Id="rId38" Type="http://schemas.openxmlformats.org/officeDocument/2006/relationships/slide" Target="slides/slide35.xml"/><Relationship Id="rId37" Type="http://schemas.openxmlformats.org/officeDocument/2006/relationships/slide" Target="slides/slide34.xml"/><Relationship Id="rId36" Type="http://schemas.openxmlformats.org/officeDocument/2006/relationships/slide" Target="slides/slide33.xml"/><Relationship Id="rId35" Type="http://schemas.openxmlformats.org/officeDocument/2006/relationships/slide" Target="slides/slide32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S:\RELATORIOS%20CONSOLIDADOS\2017_Relat&#243;rio%20Consolidados\2017_Relat&#243;rio%20de%20Indicadores%20da%20PROGRAD%20-%20UFGD%20(Bolsas)%20-%20v.1.0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GRAD\2017_Relat&#243;rio%20de%20Indicadores%20da%20PROGRAD%20-%20UFGD%20(Bolsas)%20-%20v.1.0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GRAD\2017_Relat&#243;rio%20de%20Indicadores%20da%20PROGRAD%20-%20UFGD%20(Bolsas)%20-%20v.1.0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S:\RELATORIOS%20CONSOLIDADOS\2017_Relat&#243;rio%20Consolidados\2017_Relat&#243;rio%20de%20Indicadores%20da%20PROGRAD%20-%20UFGD%20(Bolsas)%20-%20v.1.0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S:\RELATORIOS%20CONSOLIDADOS\2017_Relat&#243;rio%20Consolidados\2017_Relat&#243;rio%20de%20Indicadores%20da%20PROGRAD%20-%20UFGD%20(Bolsas)%20-%20v.1.0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S:\RELATORIOS%20CONSOLIDADOS\2017_Relat&#243;rio%20Consolidados\2017_Relat&#243;rio%20de%20Indicadores%20da%20PROGRAD%20-%20UFGD%20(Bolsas)%20-%20v.1.0.xlsx" TargetMode="Externa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galileu\Indicadores-UFGD\RELATORIOS%20CONSOLIDADOS\2017_Relat&#243;rio%20Consolidados\2017_Relat&#243;rio%20de%20Indicadores%20do%20ESAI%20-%20UFGD%20-%20v.2.0.xlsx" TargetMode="Externa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galileu\Indicadores-UFGD\RELATORIOS%20CONSOLIDADOS\2017_Relat&#243;rio%20Consolidados\2017_Relat&#243;rio%20de%20Indicadores%20do%20ESAI%20-%20UFGD%20-%20v.2.0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GRAD\2017_Relat&#243;rio%20de%20Indicadores%20da%20PROGRAD%20-%20UFGD%20(Bolsas)%20-%20v.1.0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GRAD\2017_Relat&#243;rio%20de%20Indicadores%20da%20PROGRAD%20-%20UFGD%20(Bolsas)%20-%20v.1.0.xlsx" TargetMode="Externa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josemaracaipe\Downloads\2016_Relat&#243;rio%20de%20Indicadores%20do%20ESAI%20-%20UFGD%20-%20v.2.0%20(2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GRAD\2017_Relat&#243;rio%20de%20Indicadores%20da%20PROGRAD%20-%20UFGD%20(bolsas)%20-%20v.1.0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GRAD\2017_Relat&#243;rio%20de%20Indicadores%20da%20PROGRAD%20-%20UFGD%20(Bolsas)%20-%20v.1.0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GRAD\2017_Relat&#243;rio%20de%20Indicadores%20da%20PROGRAD%20-%20UFGD%20(Bolsas)%20-%20v.1.0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S:\RELATORIOS%20CONSOLIDADOS\2017_Relat&#243;rio%20Consolidados\2017_Relat&#243;rio%20de%20Indicadores%20da%20PROGRAD%20-%20UFGD%20(Bolsas)%20-%20v.1.0.xlsx" TargetMode="External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\\galileu\Indicadores-UFGD\RELATORIOS%20CONSOLIDADOS\2017_Relat&#243;rio%20Consolidados\2017_Relat&#243;rio%20de%20Indicadores%20do%20ESAI%20-%20UFGD%20-%20v.2.0.xlsx" TargetMode="External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\\galileu\Indicadores-UFGD\RELATORIOS%20CONSOLIDADOS\2017_Relat&#243;rio%20Consolidados\2017_Relat&#243;rio%20de%20Indicadores%20do%20ESAI%20-%20UFGD%20-%20v.2.0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GRAD\2017_Relat&#243;rio%20de%20Indicadores%20da%20PROGRAD%20-%20UFGD%20(Bolsas)%20-%20v.1.0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GRAD\2017_Relat&#243;rio%20de%20Indicadores%20da%20PROGRAD%20-%20UFGD%20(Bolsas)%20-%20v.1.0.xlsx" TargetMode="External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\\galileu\Indicadores-UFGD\RELATORIOS%20CONSOLIDADOS\2017_Relat&#243;rio%20Consolidados\2017_Relat&#243;rio%20de%20Indicadores%20do%20ESAI%20-%20UFGD%20-%20v.2.0.xlsx" TargetMode="External"/></Relationships>
</file>

<file path=ppt/charts/_rels/chart2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\\galileu\Indicadores-UFGD\RELATORIOS%20CONSOLIDADOS\2017_Relat&#243;rio%20Consolidados\2017_Relat&#243;rio%20de%20Indicadores%20do%20ESAI%20-%20UFGD%20-%20v.2.0.xlsx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GRAD\2017_Relat&#243;rio%20de%20Indicadores%20da%20PROGRAD%20-%20UFGD%20(Bolsas)%20-%20v.1.0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GRAD\2017_Relat&#243;rio%20de%20Indicadores%20da%20PROGRAD%20-%20UFGD%20(Bolsas)%20-%20v.1.0.xlsx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GRAD\2017_Relat&#243;rio%20de%20Indicadores%20da%20PROGRAD%20-%20UFGD%20(Bolsas)%20-%20v.1.0.xlsx" TargetMode="External"/></Relationships>
</file>

<file path=ppt/charts/_rels/chart3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file:///\\galileu\Indicadores-UFGD\RELATORIOS%20CONSOLIDADOS\2017_Relat&#243;rio%20Consolidados\2017_Relat&#243;rio%20de%20Indicadores%20do%20ESAI%20-%20UFGD%20-%20v.2.0.xlsx" TargetMode="External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GRAD\2017_Relat&#243;rio%20de%20Indicadores%20da%20PROGRAD%20-%20UFGD%20(Bolsas)%20-%20v.1.0.xlsx" TargetMode="External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GRAD\2017_Relat&#243;rio%20de%20Indicadores%20da%20PROGRAD%20-%20UFGD%20(Bolsas)%20-%20v.1.0.xlsx" TargetMode="External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RELATORIOS%20CONSOLIDADOS\2017_Relat&#243;rio%20Consolidados\2017_Relat&#243;rio%20de%20Indicadores%20do%20ESAI%20-%20UFGD%20-%20v.2.0.xlsx" TargetMode="External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GRAD\2017_Relat&#243;rio%20de%20Indicadores%20da%20PROGRAD%20-%20UFGD%20(Bolsas)%20-%20v.1.0.xlsx" TargetMode="External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GRAD\2017_Relat&#243;rio%20de%20Indicadores%20da%20PROGRAD%20-%20UFGD%20(Bolsas)%20-%20v.1.0.xlsx" TargetMode="External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GRAD\2017_Relat&#243;rio%20de%20Indicadores%20da%20PROGRAD%20-%20UFGD%20(Bolsas)%20-%20v.1.0.xlsx" TargetMode="External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GRAD\2017_Relat&#243;rio%20de%20Indicadores%20da%20PROGRAD%20-%20UFGD%20(Bolsas)%20-%20v.1.0.xlsx" TargetMode="External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oleObject" Target="file:///S:\RELATORIOS%20CONSOLIDADOS\2017_Relat&#243;rio%20Consolidados\2017_Relat&#243;rio%20de%20Indicadores%20da%20PROGRAD%20-%20UFGD%20(Bolsas)%20-%20v.1.0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GRAD\2017_Relat&#243;rio%20de%20Indicadores%20da%20PROGRAD%20-%20UFGD%20(bolsas)%20-%20v.1.0.xlsx" TargetMode="External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GRAD\2017_Relat&#243;rio%20de%20Indicadores%20da%20PROGRAD%20-%20UFGD%20(Bolsas)%20-%20v.1.0.xlsx" TargetMode="External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GRAD\2017_Relat&#243;rio%20de%20Indicadores%20da%20PROGRAD%20-%20UFGD%20(Bolsas)%20-%20v.1.0.xlsx" TargetMode="External"/></Relationships>
</file>

<file path=ppt/charts/_rels/chart42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GRAD\2017_Relat&#243;rio%20de%20Indicadores%20da%20PROGRAD%20-%20UFGD%20(Bolsas)%20-%20v.1.0.xlsx" TargetMode="External"/></Relationships>
</file>

<file path=ppt/charts/_rels/chart43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GRAD\2017_Relat&#243;rio%20de%20Indicadores%20da%20PROGRAD%20-%20UFGD%20(Bolsas)%20-%20v.1.0.xlsx" TargetMode="External"/></Relationships>
</file>

<file path=ppt/charts/_rels/chart44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GRAD\2017_Relat&#243;rio%20de%20Indicadores%20da%20PROGRAD%20-%20UFGD%20(Bolsas)%20-%20v.1.0.xlsx" TargetMode="External"/></Relationships>
</file>

<file path=ppt/charts/_rels/chart45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GRAD\2017_Relat&#243;rio%20de%20Indicadores%20da%20PROGRAD%20-%20UFGD%20(Bolsas)%20-%20v.1.0.xlsx" TargetMode="External"/></Relationships>
</file>

<file path=ppt/charts/_rels/chart46.xml.rels><?xml version="1.0" encoding="UTF-8" standalone="yes"?>
<Relationships xmlns="http://schemas.openxmlformats.org/package/2006/relationships"><Relationship Id="rId1" Type="http://schemas.openxmlformats.org/officeDocument/2006/relationships/oleObject" Target="file:///S:\RELATORIOS%20CONSOLIDADOS\2017_Relat&#243;rio%20Consolidados\2017_Relat&#243;rio%20de%20Indicadores%20da%20PROGRAD%20-%20UFGD%20(Bolsas)%20-%20v.1.0.xlsx" TargetMode="External"/></Relationships>
</file>

<file path=ppt/charts/_rels/chart47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GRAD\2017_Relat&#243;rio%20de%20Indicadores%20da%20PROGRAD%20-%20UFGD%20(Bolsas)%20-%20v.1.0.xlsx" TargetMode="External"/></Relationships>
</file>

<file path=ppt/charts/_rels/chart48.xml.rels><?xml version="1.0" encoding="UTF-8" standalone="yes"?>
<Relationships xmlns="http://schemas.openxmlformats.org/package/2006/relationships"><Relationship Id="rId1" Type="http://schemas.openxmlformats.org/officeDocument/2006/relationships/oleObject" Target="file:///S:\RELATORIOS%20CONSOLIDADOS\2017_Relat&#243;rio%20Consolidados\2017_Relat&#243;rio%20de%20Indicadores%20da%20PROGRAD%20-%20UFGD%20(Bolsas)%20-%20v.1.0.xlsx" TargetMode="External"/></Relationships>
</file>

<file path=ppt/charts/_rels/chart49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GRAD\2017_Relat&#243;rio%20de%20Indicadores%20da%20PROGRAD%20-%20UFGD%20(Bolsas)%20-%20v.1.0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GRAD\2017_Relat&#243;rio%20de%20Indicadores%20da%20PROGRAD%20-%20UFGD%20(bolsas)%20-%20v.1.0.xlsx" TargetMode="External"/></Relationships>
</file>

<file path=ppt/charts/_rels/chart50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GRAD\2017_Relat&#243;rio%20de%20Indicadores%20da%20PROGRAD%20-%20UFGD%20(Bolsas)%20-%20v.1.0.xlsx" TargetMode="External"/></Relationships>
</file>

<file path=ppt/charts/_rels/chart51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GRAD\2017_Relat&#243;rio%20de%20Indicadores%20da%20PROGRAD%20-%20UFGD%20(Bolsas)%20-%20v.1.0.xlsx" TargetMode="External"/></Relationships>
</file>

<file path=ppt/charts/_rels/chart52.xml.rels><?xml version="1.0" encoding="UTF-8" standalone="yes"?>
<Relationships xmlns="http://schemas.openxmlformats.org/package/2006/relationships"><Relationship Id="rId1" Type="http://schemas.openxmlformats.org/officeDocument/2006/relationships/oleObject" Target="file:///S:\RELATORIOS%20CONSOLIDADOS\2017_Relat&#243;rio%20Consolidados\2017_Relat&#243;rio%20de%20Indicadores%20da%20PROGRAD%20-%20UFGD%20(Bolsas)%20-%20v.1.0.xlsx" TargetMode="External"/></Relationships>
</file>

<file path=ppt/charts/_rels/chart53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GRAD\2017_Relat&#243;rio%20de%20Indicadores%20da%20PROGRAD%20-%20UFGD%20(Bolsas)%20-%20v.1.0.xlsx" TargetMode="External"/></Relationships>
</file>

<file path=ppt/charts/_rels/chart54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GRAD\2017_Relat&#243;rio%20de%20Indicadores%20da%20PROGRAD%20-%20UFGD%20(Bolsas)%20-%20v.1.0.xlsx" TargetMode="External"/></Relationships>
</file>

<file path=ppt/charts/_rels/chart55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GRAD\2017_Relat&#243;rio%20de%20Indicadores%20da%20PROGRAD%20-%20UFGD%20(Bolsas)%20-%20v.1.0.xlsx" TargetMode="External"/></Relationships>
</file>

<file path=ppt/charts/_rels/chart56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GRAD\2017_Relat&#243;rio%20de%20Indicadores%20da%20PROGRAD%20-%20UFGD%20(Bolsas)%20-%20v.1.0.xlsx" TargetMode="External"/></Relationships>
</file>

<file path=ppt/charts/_rels/chart57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GRAD\2017_Relat&#243;rio%20de%20Indicadores%20da%20PROGRAD%20-%20UFGD%20(Bolsas)%20-%20v.1.0.xlsx" TargetMode="External"/></Relationships>
</file>

<file path=ppt/charts/_rels/chart58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GRAD\2017_Relat&#243;rio%20de%20Indicadores%20da%20PROGRAD%20-%20UFGD%20(Bolsas)%20-%20v.1.0.xlsx" TargetMode="External"/></Relationships>
</file>

<file path=ppt/charts/_rels/chart59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GRAD\2017_Relat&#243;rio%20de%20Indicadores%20da%20PROGRAD%20-%20UFGD%20(Bolsas)%20-%20v.1.0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GRAD\2017_Relat&#243;rio%20de%20Indicadores%20da%20PROGRAD%20-%20UFGD%20(bolsas)%20-%20v.1.0.xlsx" TargetMode="External"/></Relationships>
</file>

<file path=ppt/charts/_rels/chart60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GRAD\2017_Relat&#243;rio%20de%20Indicadores%20da%20PROGRAD%20-%20UFGD%20(Bolsas)%20-%20v.1.0.xlsx" TargetMode="External"/></Relationships>
</file>

<file path=ppt/charts/_rels/chart61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GRAD\2017_Relat&#243;rio%20de%20Indicadores%20da%20PROGRAD%20-%20UFGD%20(Bolsas)%20-%20v.1.0.xlsx" TargetMode="External"/></Relationships>
</file>

<file path=ppt/charts/_rels/chart62.xml.rels><?xml version="1.0" encoding="UTF-8" standalone="yes"?>
<Relationships xmlns="http://schemas.openxmlformats.org/package/2006/relationships"><Relationship Id="rId1" Type="http://schemas.openxmlformats.org/officeDocument/2006/relationships/oleObject" Target="file:///S:\RELATORIOS%20CONSOLIDADOS\2017_Relat&#243;rio%20Consolidados\2017_Relat&#243;rio%20de%20Indicadores%20da%20PROGRAD%20-%20UFGD%20(Bolsas)%20-%20v.1.0.xlsx" TargetMode="External"/></Relationships>
</file>

<file path=ppt/charts/_rels/chart63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GRAD\2017_Relat&#243;rio%20de%20Indicadores%20da%20PROGRAD%20-%20UFGD%20(Bolsas)%20-%20v.1.0.xlsx" TargetMode="External"/></Relationships>
</file>

<file path=ppt/charts/_rels/chart64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GRAD\2017_Relat&#243;rio%20de%20Indicadores%20da%20PROGRAD%20-%20UFGD%20(Bolsas)%20-%20v.1.0.xlsx" TargetMode="External"/></Relationships>
</file>

<file path=ppt/charts/_rels/chart65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GRAD\2017_Relat&#243;rio%20de%20Indicadores%20da%20PROGRAD%20-%20UFGD%20(Bolsas)%20-%20v.1.0.xlsx" TargetMode="External"/></Relationships>
</file>

<file path=ppt/charts/_rels/chart66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GRAD\2017_Relat&#243;rio%20de%20Indicadores%20da%20PROGRAD%20-%20UFGD%20(Bolsas)%20-%20v.1.0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GRAD\2017_Relat&#243;rio%20de%20Indicadores%20da%20PROGRAD%20-%20UFGD%20(Bolsas)%20-%20v.1.0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GRAD\2017_Relat&#243;rio%20de%20Indicadores%20da%20PROGRAD%20-%20UFGD%20(Bolsas)%20-%20v.1.0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S:\RELATORIOS%20CONSOLIDADOS\2017_Relat&#243;rio%20Consolidados\2017_Relat&#243;rio%20de%20Indicadores%20da%20PROGRAD%20-%20UFGD%20(Bolsas)%20-%20v.1.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87976022567"/>
          <c:y val="0.0952628839146278"/>
          <c:w val="0.888557827926657"/>
          <c:h val="0.729272948117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'[2017_Relatório de Indicadores da PROGRAD - UFGD (Bolsas) - v.1.0.xlsx]bolsas_ofertadas'!$B$17</c:f>
              <c:strCache>
                <c:ptCount val="1"/>
                <c:pt idx="0">
                  <c:v>Bolsa Monitoria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1000" b="0" i="0" u="none" strike="noStrike" kern="1200" spc="-1" baseline="0">
                    <a:solidFill>
                      <a:srgbClr val="000000"/>
                    </a:solidFill>
                    <a:latin typeface="Century Gothic" panose="020B0502020202020204"/>
                    <a:ea typeface="+mn-ea"/>
                    <a:cs typeface="+mn-cs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numRef>
              <c:f>'[2017_Relatório de Indicadores da PROGRAD - UFGD (Bolsas) - v.1.0.xlsx]bolsas_ofertadas'!$C$16:$N$16</c:f>
              <c:numCache>
                <c:formatCode>0</c:formatCode>
                <c:ptCount val="12"/>
                <c:pt idx="0" c:formatCode="0">
                  <c:v>2006</c:v>
                </c:pt>
                <c:pt idx="1" c:formatCode="0">
                  <c:v>2007</c:v>
                </c:pt>
                <c:pt idx="2" c:formatCode="0">
                  <c:v>2008</c:v>
                </c:pt>
                <c:pt idx="3" c:formatCode="0">
                  <c:v>2009</c:v>
                </c:pt>
                <c:pt idx="4" c:formatCode="0">
                  <c:v>2010</c:v>
                </c:pt>
                <c:pt idx="5" c:formatCode="0">
                  <c:v>2011</c:v>
                </c:pt>
                <c:pt idx="6" c:formatCode="0">
                  <c:v>2012</c:v>
                </c:pt>
                <c:pt idx="7" c:formatCode="0">
                  <c:v>2013</c:v>
                </c:pt>
                <c:pt idx="8" c:formatCode="0">
                  <c:v>2014</c:v>
                </c:pt>
                <c:pt idx="9" c:formatCode="0">
                  <c:v>2015</c:v>
                </c:pt>
                <c:pt idx="10" c:formatCode="0">
                  <c:v>2016</c:v>
                </c:pt>
                <c:pt idx="11" c:formatCode="0">
                  <c:v>2017</c:v>
                </c:pt>
              </c:numCache>
            </c:numRef>
          </c:cat>
          <c:val>
            <c:numRef>
              <c:f>'[2017_Relatório de Indicadores da PROGRAD - UFGD (Bolsas) - v.1.0.xlsx]bolsas_ofertadas'!$C$17:$N$17</c:f>
              <c:numCache>
                <c:formatCode>#,##0</c:formatCode>
                <c:ptCount val="12"/>
                <c:pt idx="0">
                  <c:v>15</c:v>
                </c:pt>
                <c:pt idx="1">
                  <c:v>21</c:v>
                </c:pt>
                <c:pt idx="2">
                  <c:v>22</c:v>
                </c:pt>
                <c:pt idx="3">
                  <c:v>38</c:v>
                </c:pt>
                <c:pt idx="4">
                  <c:v>131</c:v>
                </c:pt>
                <c:pt idx="5">
                  <c:v>112</c:v>
                </c:pt>
                <c:pt idx="6">
                  <c:v>112</c:v>
                </c:pt>
                <c:pt idx="7">
                  <c:v>112</c:v>
                </c:pt>
                <c:pt idx="8">
                  <c:v>120</c:v>
                </c:pt>
                <c:pt idx="9">
                  <c:v>166</c:v>
                </c:pt>
                <c:pt idx="10">
                  <c:v>174</c:v>
                </c:pt>
                <c:pt idx="11">
                  <c:v>138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118267904"/>
        <c:axId val="118269440"/>
      </c:barChart>
      <c:catAx>
        <c:axId val="118267904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spPr>
          <a:ln w="9360" cap="flat" cmpd="sng" algn="ctr">
            <a:solidFill>
              <a:srgbClr val="878787"/>
            </a:solidFill>
            <a:prstDash val="solid"/>
            <a:round/>
          </a:ln>
        </c:spPr>
        <c:txPr>
          <a:bodyPr rot="-60000000" spcFirstLastPara="0" vertOverflow="ellipsis" vert="horz" wrap="square" anchor="ctr" anchorCtr="1"/>
          <a:lstStyle/>
          <a:p>
            <a:pPr>
              <a:defRPr lang="pt-BR" sz="1000" b="0" i="0" u="none" strike="noStrike" kern="1200" spc="-1" baseline="0">
                <a:solidFill>
                  <a:srgbClr val="000000"/>
                </a:solidFill>
                <a:latin typeface="Century Gothic" panose="020B0502020202020204"/>
                <a:ea typeface="+mn-ea"/>
                <a:cs typeface="+mn-cs"/>
              </a:defRPr>
            </a:pPr>
          </a:p>
        </c:txPr>
        <c:crossAx val="118269440"/>
        <c:crosses val="autoZero"/>
        <c:auto val="1"/>
        <c:lblAlgn val="ctr"/>
        <c:lblOffset val="100"/>
        <c:noMultiLvlLbl val="1"/>
      </c:catAx>
      <c:valAx>
        <c:axId val="118269440"/>
        <c:scaling>
          <c:orientation val="minMax"/>
        </c:scaling>
        <c:delete val="1"/>
        <c:axPos val="l"/>
        <c:numFmt formatCode="#,##0" sourceLinked="0"/>
        <c:majorTickMark val="out"/>
        <c:minorTickMark val="none"/>
        <c:tickLblPos val="none"/>
        <c:txPr>
          <a:bodyPr rot="-60000000" spcFirstLastPara="0" vertOverflow="ellipsis" vert="horz" wrap="square" anchor="ctr" anchorCtr="1"/>
          <a:lstStyle/>
          <a:p>
            <a:pPr>
              <a:defRPr lang="pt-BR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11826790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 rot="0" spcFirstLastPara="0" vertOverflow="ellipsis" vert="horz" wrap="square" anchor="ctr" anchorCtr="1"/>
          <a:lstStyle/>
          <a:p>
            <a:pPr>
              <a:defRPr lang="pt-BR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</c:dTable>
      <c:spPr>
        <a:noFill/>
        <a:ln w="9360">
          <a:noFill/>
          <a:round/>
        </a:ln>
        <a:effectLst/>
      </c:spPr>
    </c:plotArea>
    <c:plotVisOnly val="1"/>
    <c:dispBlanksAs val="gap"/>
    <c:showDLblsOverMax val="1"/>
  </c:chart>
  <c:spPr>
    <a:solidFill>
      <a:srgbClr val="FFFFFF"/>
    </a:solidFill>
    <a:ln w="6350" cap="flat" cmpd="sng" algn="ctr">
      <a:noFill/>
      <a:prstDash val="solid"/>
      <a:round/>
    </a:ln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5969696969697"/>
          <c:y val="0.00467571644042232"/>
          <c:w val="0.855848484848485"/>
          <c:h val="0.79046757164404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'bolsa PEG'!$C$140</c:f>
              <c:strCache>
                <c:ptCount val="1"/>
                <c:pt idx="0">
                  <c:v>Voluntário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1000" b="0" i="0" u="none" strike="noStrike" kern="1200" spc="-1" baseline="0">
                    <a:solidFill>
                      <a:srgbClr val="000000"/>
                    </a:solidFill>
                    <a:latin typeface="Century Gothic" panose="020B0502020202020204"/>
                    <a:ea typeface="+mn-ea"/>
                    <a:cs typeface="+mn-cs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strRef>
              <c:f>'bolsa PEG'!$D$60:$O$60</c:f>
              <c:strCache>
                <c:ptCount val="12"/>
                <c:pt idx="0">
                  <c:v>Jan/Fev</c:v>
                </c:pt>
                <c:pt idx="1">
                  <c:v>Fev/Mar</c:v>
                </c:pt>
                <c:pt idx="2">
                  <c:v>Mar/Abril</c:v>
                </c:pt>
                <c:pt idx="3">
                  <c:v>Abr/Mai ⁽¹⁾ </c:v>
                </c:pt>
                <c:pt idx="4">
                  <c:v>⁽²⁾Mai/Jun</c:v>
                </c:pt>
                <c:pt idx="5">
                  <c:v>Jun/Jul</c:v>
                </c:pt>
                <c:pt idx="6">
                  <c:v>Jul/Ago</c:v>
                </c:pt>
                <c:pt idx="7">
                  <c:v>Ago/Set</c:v>
                </c:pt>
                <c:pt idx="8">
                  <c:v>Set/Out</c:v>
                </c:pt>
                <c:pt idx="9">
                  <c:v>Out/Nov</c:v>
                </c:pt>
                <c:pt idx="10">
                  <c:v>Nov/Dez</c:v>
                </c:pt>
                <c:pt idx="11">
                  <c:v>Dez/Jan</c:v>
                </c:pt>
              </c:strCache>
            </c:strRef>
          </c:cat>
          <c:val>
            <c:numRef>
              <c:f>'bolsa PEG'!$D$140:$O$140</c:f>
              <c:numCache>
                <c:formatCode>General</c:formatCode>
                <c:ptCount val="12"/>
                <c:pt idx="0">
                  <c:v>7</c:v>
                </c:pt>
                <c:pt idx="1">
                  <c:v>7</c:v>
                </c:pt>
                <c:pt idx="2">
                  <c:v>7</c:v>
                </c:pt>
                <c:pt idx="3">
                  <c:v>0</c:v>
                </c:pt>
                <c:pt idx="4">
                  <c:v>6</c:v>
                </c:pt>
                <c:pt idx="5">
                  <c:v>6</c:v>
                </c:pt>
                <c:pt idx="6">
                  <c:v>6</c:v>
                </c:pt>
                <c:pt idx="7">
                  <c:v>6</c:v>
                </c:pt>
                <c:pt idx="8">
                  <c:v>9</c:v>
                </c:pt>
                <c:pt idx="9">
                  <c:v>10</c:v>
                </c:pt>
                <c:pt idx="10">
                  <c:v>10</c:v>
                </c:pt>
                <c:pt idx="11">
                  <c:v>9</c:v>
                </c:pt>
              </c:numCache>
            </c:numRef>
          </c:val>
        </c:ser>
        <c:ser>
          <c:idx val="1"/>
          <c:order val="1"/>
          <c:tx>
            <c:strRef>
              <c:f>'bolsa PEG'!$C$96</c:f>
              <c:strCache>
                <c:ptCount val="1"/>
                <c:pt idx="0">
                  <c:v>Bolsista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1000" b="0" i="0" u="none" strike="noStrike" kern="1200" spc="-1" baseline="0">
                    <a:solidFill>
                      <a:srgbClr val="000000"/>
                    </a:solidFill>
                    <a:latin typeface="Century Gothic" panose="020B0502020202020204"/>
                    <a:ea typeface="+mn-ea"/>
                    <a:cs typeface="+mn-cs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strRef>
              <c:f>'bolsa PEG'!$D$60:$O$60</c:f>
              <c:strCache>
                <c:ptCount val="12"/>
                <c:pt idx="0">
                  <c:v>Jan/Fev</c:v>
                </c:pt>
                <c:pt idx="1">
                  <c:v>Fev/Mar</c:v>
                </c:pt>
                <c:pt idx="2">
                  <c:v>Mar/Abril</c:v>
                </c:pt>
                <c:pt idx="3">
                  <c:v>Abr/Mai ⁽¹⁾ </c:v>
                </c:pt>
                <c:pt idx="4">
                  <c:v>⁽²⁾Mai/Jun</c:v>
                </c:pt>
                <c:pt idx="5">
                  <c:v>Jun/Jul</c:v>
                </c:pt>
                <c:pt idx="6">
                  <c:v>Jul/Ago</c:v>
                </c:pt>
                <c:pt idx="7">
                  <c:v>Ago/Set</c:v>
                </c:pt>
                <c:pt idx="8">
                  <c:v>Set/Out</c:v>
                </c:pt>
                <c:pt idx="9">
                  <c:v>Out/Nov</c:v>
                </c:pt>
                <c:pt idx="10">
                  <c:v>Nov/Dez</c:v>
                </c:pt>
                <c:pt idx="11">
                  <c:v>Dez/Jan</c:v>
                </c:pt>
              </c:strCache>
            </c:strRef>
          </c:cat>
          <c:val>
            <c:numRef>
              <c:f>'bolsa PEG'!$D$96:$O$96</c:f>
              <c:numCache>
                <c:formatCode>General</c:formatCode>
                <c:ptCount val="12"/>
                <c:pt idx="0">
                  <c:v>27</c:v>
                </c:pt>
                <c:pt idx="1">
                  <c:v>28</c:v>
                </c:pt>
                <c:pt idx="2">
                  <c:v>28</c:v>
                </c:pt>
                <c:pt idx="3">
                  <c:v>0</c:v>
                </c:pt>
                <c:pt idx="4">
                  <c:v>15</c:v>
                </c:pt>
                <c:pt idx="5">
                  <c:v>15</c:v>
                </c:pt>
                <c:pt idx="6">
                  <c:v>16</c:v>
                </c:pt>
                <c:pt idx="7">
                  <c:v>16</c:v>
                </c:pt>
                <c:pt idx="8">
                  <c:v>16</c:v>
                </c:pt>
                <c:pt idx="9">
                  <c:v>16</c:v>
                </c:pt>
                <c:pt idx="10">
                  <c:v>17</c:v>
                </c:pt>
                <c:pt idx="11">
                  <c:v>19</c:v>
                </c:pt>
              </c:numCache>
            </c:numRef>
          </c:val>
        </c:ser>
        <c:ser>
          <c:idx val="2"/>
          <c:order val="2"/>
          <c:tx>
            <c:strRef>
              <c:f>'bolsa PEG'!$B$52</c:f>
              <c:strCache>
                <c:ptCount val="1"/>
                <c:pt idx="0">
                  <c:v>Total Geral</c:v>
                </c:pt>
              </c:strCache>
            </c:strRef>
          </c:tx>
          <c:spPr>
            <a:noFill/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1000" b="0" i="0" u="none" strike="noStrike" kern="1200" spc="-1" baseline="0">
                    <a:solidFill>
                      <a:srgbClr val="000000"/>
                    </a:solidFill>
                    <a:latin typeface="Century Gothic" panose="020B0502020202020204"/>
                    <a:ea typeface="+mn-ea"/>
                    <a:cs typeface="+mn-cs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strRef>
              <c:f>'bolsa PEG'!$D$60:$O$60</c:f>
              <c:strCache>
                <c:ptCount val="12"/>
                <c:pt idx="0">
                  <c:v>Jan/Fev</c:v>
                </c:pt>
                <c:pt idx="1">
                  <c:v>Fev/Mar</c:v>
                </c:pt>
                <c:pt idx="2">
                  <c:v>Mar/Abril</c:v>
                </c:pt>
                <c:pt idx="3">
                  <c:v>Abr/Mai ⁽¹⁾ </c:v>
                </c:pt>
                <c:pt idx="4">
                  <c:v>⁽²⁾Mai/Jun</c:v>
                </c:pt>
                <c:pt idx="5">
                  <c:v>Jun/Jul</c:v>
                </c:pt>
                <c:pt idx="6">
                  <c:v>Jul/Ago</c:v>
                </c:pt>
                <c:pt idx="7">
                  <c:v>Ago/Set</c:v>
                </c:pt>
                <c:pt idx="8">
                  <c:v>Set/Out</c:v>
                </c:pt>
                <c:pt idx="9">
                  <c:v>Out/Nov</c:v>
                </c:pt>
                <c:pt idx="10">
                  <c:v>Nov/Dez</c:v>
                </c:pt>
                <c:pt idx="11">
                  <c:v>Dez/Jan</c:v>
                </c:pt>
              </c:strCache>
            </c:strRef>
          </c:cat>
          <c:val>
            <c:numRef>
              <c:f>'bolsa PEG'!$D$52:$O$52</c:f>
              <c:numCache>
                <c:formatCode>General</c:formatCode>
                <c:ptCount val="12"/>
                <c:pt idx="0">
                  <c:v>34</c:v>
                </c:pt>
                <c:pt idx="1">
                  <c:v>35</c:v>
                </c:pt>
                <c:pt idx="2">
                  <c:v>35</c:v>
                </c:pt>
                <c:pt idx="3">
                  <c:v>0</c:v>
                </c:pt>
                <c:pt idx="4">
                  <c:v>21</c:v>
                </c:pt>
                <c:pt idx="5">
                  <c:v>21</c:v>
                </c:pt>
                <c:pt idx="6">
                  <c:v>22</c:v>
                </c:pt>
                <c:pt idx="7">
                  <c:v>22</c:v>
                </c:pt>
                <c:pt idx="8">
                  <c:v>25</c:v>
                </c:pt>
                <c:pt idx="9">
                  <c:v>26</c:v>
                </c:pt>
                <c:pt idx="10">
                  <c:v>27</c:v>
                </c:pt>
                <c:pt idx="11">
                  <c:v>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overlap val="100"/>
        <c:axId val="88373504"/>
        <c:axId val="88395776"/>
      </c:barChart>
      <c:catAx>
        <c:axId val="88373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360" cap="flat" cmpd="sng" algn="ctr">
            <a:solidFill>
              <a:srgbClr val="878787"/>
            </a:solidFill>
            <a:prstDash val="solid"/>
            <a:round/>
          </a:ln>
        </c:spPr>
        <c:txPr>
          <a:bodyPr rot="-60000000" spcFirstLastPara="0" vertOverflow="ellipsis" vert="horz" wrap="square" anchor="ctr" anchorCtr="1"/>
          <a:lstStyle/>
          <a:p>
            <a:pPr>
              <a:defRPr lang="pt-BR" sz="1000" b="0" i="0" u="none" strike="noStrike" kern="1200" spc="-1" baseline="0">
                <a:solidFill>
                  <a:srgbClr val="000000"/>
                </a:solidFill>
                <a:latin typeface="Century Gothic" panose="020B0502020202020204"/>
                <a:ea typeface="+mn-ea"/>
                <a:cs typeface="+mn-cs"/>
              </a:defRPr>
            </a:pPr>
          </a:p>
        </c:txPr>
        <c:crossAx val="88395776"/>
        <c:crosses val="autoZero"/>
        <c:auto val="1"/>
        <c:lblAlgn val="ctr"/>
        <c:lblOffset val="100"/>
        <c:noMultiLvlLbl val="1"/>
      </c:catAx>
      <c:valAx>
        <c:axId val="88395776"/>
        <c:scaling>
          <c:orientation val="minMax"/>
          <c:max val="120"/>
        </c:scaling>
        <c:delete val="1"/>
        <c:axPos val="l"/>
        <c:numFmt formatCode="General" sourceLinked="0"/>
        <c:majorTickMark val="none"/>
        <c:minorTickMark val="none"/>
        <c:tickLblPos val="none"/>
        <c:txPr>
          <a:bodyPr rot="-60000000" spcFirstLastPara="0" vertOverflow="ellipsis" vert="horz" wrap="square" anchor="ctr" anchorCtr="1"/>
          <a:lstStyle/>
          <a:p>
            <a:pPr>
              <a:defRPr lang="pt-BR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8837350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 rot="0" spcFirstLastPara="0" vertOverflow="ellipsis" vert="horz" wrap="square" anchor="ctr" anchorCtr="1"/>
          <a:lstStyle/>
          <a:p>
            <a:pPr>
              <a:defRPr lang="pt-BR" sz="6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</c:dTable>
      <c:spPr>
        <a:noFill/>
        <a:ln w="9360">
          <a:noFill/>
          <a:round/>
        </a:ln>
        <a:effectLst/>
      </c:spPr>
    </c:plotArea>
    <c:plotVisOnly val="1"/>
    <c:dispBlanksAs val="gap"/>
    <c:showDLblsOverMax val="1"/>
  </c:chart>
  <c:spPr>
    <a:solidFill>
      <a:srgbClr val="FFFFFF"/>
    </a:solidFill>
    <a:ln>
      <a:noFill/>
    </a:ln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173289635085762"/>
          <c:y val="0.00494896332857142"/>
          <c:w val="0.997316267547481"/>
          <c:h val="0.89064273186835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'bolsa PEG'!$B$184</c:f>
              <c:strCache>
                <c:ptCount val="1"/>
                <c:pt idx="0">
                  <c:v>Total Geral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</c:spPr>
          <c:invertIfNegative val="0"/>
          <c:dLbls>
            <c:dLbl>
              <c:idx val="0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-540000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-540000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-540000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"/>
                  <c:y val="-0.0758841043714285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-540000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-540000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-540000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-540000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-540000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0" vertOverflow="ellipsis" vert="horz" wrap="square" lIns="38100" tIns="19050" rIns="38100" bIns="19050" anchor="ctr" anchorCtr="1"/>
              <a:lstStyle/>
              <a:p>
                <a:pPr>
                  <a:defRPr lang="pt-BR" sz="700" b="0" i="0" u="none" strike="noStrike" kern="1200" spc="-1" baseline="0">
                    <a:solidFill>
                      <a:srgbClr val="000000"/>
                    </a:solidFill>
                    <a:latin typeface="Century Gothic" panose="020B0502020202020204"/>
                    <a:ea typeface="+mn-ea"/>
                    <a:cs typeface="+mn-cs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strRef>
              <c:f>'bolsa PEG'!$D$148:$O$148</c:f>
              <c:strCache>
                <c:ptCount val="12"/>
                <c:pt idx="0">
                  <c:v>Jan/Fev</c:v>
                </c:pt>
                <c:pt idx="1">
                  <c:v>Fev/Mar</c:v>
                </c:pt>
                <c:pt idx="2">
                  <c:v>Mar/Abril</c:v>
                </c:pt>
                <c:pt idx="3">
                  <c:v>Abr/Mai ⁽¹⁾ </c:v>
                </c:pt>
                <c:pt idx="4">
                  <c:v>⁽²⁾Mai/Jun</c:v>
                </c:pt>
                <c:pt idx="5">
                  <c:v>Jun/Jul</c:v>
                </c:pt>
                <c:pt idx="6">
                  <c:v>Jul/Ago</c:v>
                </c:pt>
                <c:pt idx="7">
                  <c:v>Ago/Set</c:v>
                </c:pt>
                <c:pt idx="8">
                  <c:v>Set/Out</c:v>
                </c:pt>
                <c:pt idx="9">
                  <c:v>Out/Nov</c:v>
                </c:pt>
                <c:pt idx="10">
                  <c:v>Nov/Dez</c:v>
                </c:pt>
                <c:pt idx="11">
                  <c:v>Dez/Jan</c:v>
                </c:pt>
              </c:strCache>
            </c:strRef>
          </c:cat>
          <c:val>
            <c:numRef>
              <c:f>'bolsa PEG'!$D$184:$O$184</c:f>
              <c:numCache>
                <c:formatCode>"R$ "#,##0.00;"-R$ "#,##0.00</c:formatCode>
                <c:ptCount val="12"/>
                <c:pt idx="0">
                  <c:v>1600</c:v>
                </c:pt>
                <c:pt idx="1">
                  <c:v>1200</c:v>
                </c:pt>
                <c:pt idx="2">
                  <c:v>2000</c:v>
                </c:pt>
                <c:pt idx="3">
                  <c:v>0</c:v>
                </c:pt>
                <c:pt idx="4">
                  <c:v>5200</c:v>
                </c:pt>
                <c:pt idx="5">
                  <c:v>5600</c:v>
                </c:pt>
                <c:pt idx="6">
                  <c:v>5600</c:v>
                </c:pt>
                <c:pt idx="7">
                  <c:v>4800</c:v>
                </c:pt>
                <c:pt idx="8">
                  <c:v>2400</c:v>
                </c:pt>
                <c:pt idx="9">
                  <c:v>2000</c:v>
                </c:pt>
                <c:pt idx="10">
                  <c:v>2000</c:v>
                </c:pt>
                <c:pt idx="11">
                  <c:v>800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overlap val="100"/>
        <c:axId val="88448000"/>
        <c:axId val="88462080"/>
      </c:barChart>
      <c:catAx>
        <c:axId val="884480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360" cap="flat" cmpd="sng" algn="ctr">
            <a:solidFill>
              <a:srgbClr val="878787"/>
            </a:solidFill>
            <a:prstDash val="solid"/>
            <a:round/>
          </a:ln>
        </c:spPr>
        <c:txPr>
          <a:bodyPr rot="-60000000" spcFirstLastPara="0" vertOverflow="ellipsis" vert="horz" wrap="square" anchor="ctr" anchorCtr="1"/>
          <a:lstStyle/>
          <a:p>
            <a:pPr>
              <a:defRPr lang="pt-BR" sz="650" b="0" i="0" u="none" strike="noStrike" kern="1200" spc="-1" baseline="0">
                <a:solidFill>
                  <a:srgbClr val="000000"/>
                </a:solidFill>
                <a:latin typeface="Century Gothic" panose="020B0502020202020204"/>
                <a:ea typeface="+mn-ea"/>
                <a:cs typeface="+mn-cs"/>
              </a:defRPr>
            </a:pPr>
          </a:p>
        </c:txPr>
        <c:crossAx val="88462080"/>
        <c:crosses val="autoZero"/>
        <c:auto val="1"/>
        <c:lblAlgn val="ctr"/>
        <c:lblOffset val="100"/>
        <c:noMultiLvlLbl val="1"/>
      </c:catAx>
      <c:valAx>
        <c:axId val="88462080"/>
        <c:scaling>
          <c:orientation val="minMax"/>
        </c:scaling>
        <c:delete val="1"/>
        <c:axPos val="l"/>
        <c:numFmt formatCode="&quot;R$ &quot;#,##0.00;&quot;-R$ &quot;#,##0.00" sourceLinked="0"/>
        <c:majorTickMark val="out"/>
        <c:minorTickMark val="none"/>
        <c:tickLblPos val="none"/>
        <c:txPr>
          <a:bodyPr rot="-60000000" spcFirstLastPara="0" vertOverflow="ellipsis" vert="horz" wrap="square" anchor="ctr" anchorCtr="1"/>
          <a:lstStyle/>
          <a:p>
            <a:pPr>
              <a:defRPr lang="pt-BR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88448000"/>
        <c:crosses val="autoZero"/>
        <c:crossBetween val="between"/>
      </c:valAx>
      <c:spPr>
        <a:noFill/>
        <a:ln w="9360">
          <a:noFill/>
          <a:round/>
        </a:ln>
        <a:effectLst/>
      </c:spPr>
    </c:plotArea>
    <c:plotVisOnly val="1"/>
    <c:dispBlanksAs val="gap"/>
    <c:showDLblsOverMax val="1"/>
  </c:chart>
  <c:spPr>
    <a:solidFill>
      <a:srgbClr val="FFFFFF"/>
    </a:solidFill>
    <a:ln>
      <a:noFill/>
    </a:ln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23928350138005"/>
          <c:y val="0.0158652996287785"/>
          <c:w val="0.545823241142342"/>
          <c:h val="0.970302280360615"/>
        </c:manualLayout>
      </c:layout>
      <c:barChart>
        <c:barDir val="bar"/>
        <c:grouping val="stacked"/>
        <c:varyColors val="0"/>
        <c:ser>
          <c:idx val="0"/>
          <c:order val="0"/>
          <c:spPr>
            <a:solidFill>
              <a:srgbClr val="00B050"/>
            </a:solidFill>
            <a:ln>
              <a:noFill/>
            </a:ln>
          </c:spPr>
          <c:invertIfNegative val="0"/>
          <c:dLbls>
            <c:dLbl>
              <c:idx val="19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20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27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700" b="0" i="0" u="none" strike="noStrike" kern="1200" spc="-1" baseline="0">
                    <a:solidFill>
                      <a:srgbClr val="000000"/>
                    </a:solidFill>
                    <a:latin typeface="Century Gothic" panose="020B0502020202020204"/>
                    <a:ea typeface="+mn-ea"/>
                    <a:cs typeface="+mn-cs"/>
                  </a:defRPr>
                </a:pPr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strRef>
              <c:f>'[2017_Relatório de Indicadores da PROGRAD - UFGD (Bolsas) - v.1.0.xlsx]bolsa PEG'!$C$17:$C$51</c:f>
              <c:strCache>
                <c:ptCount val="35"/>
                <c:pt idx="0">
                  <c:v>LETRAS LIBRAS</c:v>
                </c:pt>
                <c:pt idx="1">
                  <c:v>ARTES CÊNICAS</c:v>
                </c:pt>
                <c:pt idx="2">
                  <c:v>LETRAS</c:v>
                </c:pt>
                <c:pt idx="3">
                  <c:v>ADMINISTRAÇÃO</c:v>
                </c:pt>
                <c:pt idx="4">
                  <c:v>CIÊNCIAS CONTÁBEIS</c:v>
                </c:pt>
                <c:pt idx="5">
                  <c:v>CIÊNCIAS ECONÔMICAS</c:v>
                </c:pt>
                <c:pt idx="6">
                  <c:v>ENGENHARIA DE COMPUTAÇÃO</c:v>
                </c:pt>
                <c:pt idx="7">
                  <c:v>FÍSICA</c:v>
                </c:pt>
                <c:pt idx="8">
                  <c:v>MATEMÁTICA</c:v>
                </c:pt>
                <c:pt idx="9">
                  <c:v>QUÍMICA</c:v>
                </c:pt>
                <c:pt idx="10">
                  <c:v>SISTEMAS DE INFORMAÇÃO</c:v>
                </c:pt>
                <c:pt idx="11">
                  <c:v>DIREITO</c:v>
                </c:pt>
                <c:pt idx="12">
                  <c:v>RELAÇÕES INTERNACIONAIS</c:v>
                </c:pt>
                <c:pt idx="13">
                  <c:v>EDUCAÇÃO FÍSICA</c:v>
                </c:pt>
                <c:pt idx="14">
                  <c:v>PEDAGOGIA</c:v>
                </c:pt>
                <c:pt idx="15">
                  <c:v>ENGENHARIA CIVIL</c:v>
                </c:pt>
                <c:pt idx="16">
                  <c:v>ENGENHARIA DE ALIMENTOS</c:v>
                </c:pt>
                <c:pt idx="17">
                  <c:v>ENGENHARIA DE ENERGIA</c:v>
                </c:pt>
                <c:pt idx="18">
                  <c:v>ENGENHARIA DE PRODUÇÃO</c:v>
                </c:pt>
                <c:pt idx="19">
                  <c:v>ENGENHARIA MECÂNICA</c:v>
                </c:pt>
                <c:pt idx="20">
                  <c:v>EDUCAÇÃO DO CAMPO</c:v>
                </c:pt>
                <c:pt idx="21">
                  <c:v>LICENCIATURA INDÍGENA</c:v>
                </c:pt>
                <c:pt idx="22">
                  <c:v>AGRONOMIA</c:v>
                </c:pt>
                <c:pt idx="23">
                  <c:v>ENGENHARIA AGRÍCOLA</c:v>
                </c:pt>
                <c:pt idx="24">
                  <c:v>ENGENHARIA DE AQUICULTURA</c:v>
                </c:pt>
                <c:pt idx="25">
                  <c:v>ZOOTECNIA</c:v>
                </c:pt>
                <c:pt idx="26">
                  <c:v>BIOTECNOLOGIA</c:v>
                </c:pt>
                <c:pt idx="27">
                  <c:v>CIÊNCIAS BIOLÓGICAS </c:v>
                </c:pt>
                <c:pt idx="28">
                  <c:v>GESTÃO AMBIENTAL</c:v>
                </c:pt>
                <c:pt idx="29">
                  <c:v>CIÊNCIAS SOCIAIS</c:v>
                </c:pt>
                <c:pt idx="30">
                  <c:v>GEOGRAFIA</c:v>
                </c:pt>
                <c:pt idx="31">
                  <c:v>HISTÓRIA </c:v>
                </c:pt>
                <c:pt idx="32">
                  <c:v>PSICOLOGIA</c:v>
                </c:pt>
                <c:pt idx="33">
                  <c:v>MEDICINA</c:v>
                </c:pt>
                <c:pt idx="34">
                  <c:v>NUTRIÇÃO</c:v>
                </c:pt>
              </c:strCache>
            </c:strRef>
          </c:cat>
          <c:val>
            <c:numRef>
              <c:f>'[2017_Relatório de Indicadores da PROGRAD - UFGD (Bolsas) - v.1.0.xlsx]bolsa PEG'!$O$17:$O$51</c:f>
              <c:numCache>
                <c:formatCode>General</c:formatCode>
                <c:ptCount val="3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4</c:v>
                </c:pt>
                <c:pt idx="7">
                  <c:v>0</c:v>
                </c:pt>
                <c:pt idx="8">
                  <c:v>5</c:v>
                </c:pt>
                <c:pt idx="9">
                  <c:v>0</c:v>
                </c:pt>
                <c:pt idx="10">
                  <c:v>1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1</c:v>
                </c:pt>
                <c:pt idx="15">
                  <c:v>3</c:v>
                </c:pt>
                <c:pt idx="16">
                  <c:v>0</c:v>
                </c:pt>
                <c:pt idx="17">
                  <c:v>2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1</c:v>
                </c:pt>
                <c:pt idx="23">
                  <c:v>1</c:v>
                </c:pt>
                <c:pt idx="24">
                  <c:v>3</c:v>
                </c:pt>
                <c:pt idx="25">
                  <c:v>0</c:v>
                </c:pt>
                <c:pt idx="26">
                  <c:v>4</c:v>
                </c:pt>
                <c:pt idx="27">
                  <c:v>0</c:v>
                </c:pt>
                <c:pt idx="28">
                  <c:v>1</c:v>
                </c:pt>
                <c:pt idx="29">
                  <c:v>0</c:v>
                </c:pt>
                <c:pt idx="30">
                  <c:v>1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100"/>
        <c:axId val="88344064"/>
        <c:axId val="88345600"/>
      </c:barChart>
      <c:catAx>
        <c:axId val="8834406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9360" cap="flat" cmpd="sng" algn="ctr">
            <a:solidFill>
              <a:srgbClr val="878787"/>
            </a:solidFill>
            <a:prstDash val="solid"/>
            <a:round/>
          </a:ln>
        </c:spPr>
        <c:txPr>
          <a:bodyPr rot="-60000000" spcFirstLastPara="0" vertOverflow="ellipsis" vert="horz" wrap="square" anchor="ctr" anchorCtr="1"/>
          <a:lstStyle/>
          <a:p>
            <a:pPr>
              <a:defRPr lang="pt-BR" sz="700" b="0" i="0" u="none" strike="noStrike" kern="1200" spc="-1" baseline="0">
                <a:solidFill>
                  <a:srgbClr val="000000"/>
                </a:solidFill>
                <a:latin typeface="Century Gothic" panose="020B0502020202020204"/>
                <a:ea typeface="+mn-ea"/>
                <a:cs typeface="+mn-cs"/>
              </a:defRPr>
            </a:pPr>
          </a:p>
        </c:txPr>
        <c:crossAx val="88345600"/>
        <c:crosses val="autoZero"/>
        <c:auto val="1"/>
        <c:lblAlgn val="ctr"/>
        <c:lblOffset val="100"/>
        <c:noMultiLvlLbl val="1"/>
      </c:catAx>
      <c:valAx>
        <c:axId val="88345600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one"/>
        <c:txPr>
          <a:bodyPr rot="-60000000" spcFirstLastPara="0" vertOverflow="ellipsis" vert="horz" wrap="square" anchor="ctr" anchorCtr="1"/>
          <a:lstStyle/>
          <a:p>
            <a:pPr>
              <a:defRPr lang="pt-BR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88344064"/>
        <c:crosses val="autoZero"/>
        <c:crossBetween val="between"/>
      </c:valAx>
      <c:spPr>
        <a:noFill/>
        <a:ln w="9360">
          <a:noFill/>
          <a:round/>
        </a:ln>
        <a:effectLst/>
      </c:spPr>
    </c:plotArea>
    <c:plotVisOnly val="1"/>
    <c:dispBlanksAs val="gap"/>
    <c:showDLblsOverMax val="1"/>
  </c:chart>
  <c:spPr>
    <a:solidFill>
      <a:srgbClr val="FFFFFF"/>
    </a:solidFill>
    <a:ln w="6350" cap="flat" cmpd="sng" algn="ctr">
      <a:noFill/>
      <a:prstDash val="solid"/>
      <a:round/>
    </a:ln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5648059482904"/>
          <c:y val="0.0158652996287785"/>
          <c:w val="0.554216188813158"/>
          <c:h val="0.970302280360615"/>
        </c:manualLayout>
      </c:layout>
      <c:barChart>
        <c:barDir val="bar"/>
        <c:grouping val="stacked"/>
        <c:varyColors val="0"/>
        <c:ser>
          <c:idx val="0"/>
          <c:order val="0"/>
          <c:spPr>
            <a:solidFill>
              <a:srgbClr val="00B050"/>
            </a:solidFill>
            <a:ln>
              <a:noFill/>
            </a:ln>
          </c:spPr>
          <c:invertIfNegative val="0"/>
          <c:dLbls>
            <c:dLbl>
              <c:idx val="0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16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17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18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19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20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21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22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23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24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25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26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27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28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29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30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31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32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33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700" b="0" i="0" u="none" strike="noStrike" kern="1200" spc="-1" baseline="0">
                    <a:solidFill>
                      <a:srgbClr val="000000"/>
                    </a:solidFill>
                    <a:latin typeface="Century Gothic" panose="020B0502020202020204"/>
                    <a:ea typeface="+mn-ea"/>
                    <a:cs typeface="+mn-cs"/>
                  </a:defRPr>
                </a:pPr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strRef>
              <c:f>'[2017_Relatório de Indicadores da PROGRAD - UFGD (Bolsas) - v.1.0.xlsx]bolsa PEG'!$C$149:$C$183</c:f>
              <c:strCache>
                <c:ptCount val="35"/>
                <c:pt idx="0">
                  <c:v>LETRAS LIBRAS</c:v>
                </c:pt>
                <c:pt idx="1">
                  <c:v>ARTES CÊNICAS</c:v>
                </c:pt>
                <c:pt idx="2">
                  <c:v>LETRAS</c:v>
                </c:pt>
                <c:pt idx="3">
                  <c:v>ADMINISTRAÇÃO</c:v>
                </c:pt>
                <c:pt idx="4">
                  <c:v>CIÊNCIAS CONTÁBEIS</c:v>
                </c:pt>
                <c:pt idx="5">
                  <c:v>CIÊNCIAS ECONÔMICAS</c:v>
                </c:pt>
                <c:pt idx="6">
                  <c:v>ENGENHARIA DE COMPUTAÇÃO</c:v>
                </c:pt>
                <c:pt idx="7">
                  <c:v>MATEMÁTICA</c:v>
                </c:pt>
                <c:pt idx="8">
                  <c:v>QUÍMICA</c:v>
                </c:pt>
                <c:pt idx="9">
                  <c:v>SISTEMAS DE INFORMAÇÃO</c:v>
                </c:pt>
                <c:pt idx="10">
                  <c:v>FÍSICA</c:v>
                </c:pt>
                <c:pt idx="11">
                  <c:v>DIREITO</c:v>
                </c:pt>
                <c:pt idx="12">
                  <c:v>RELAÇÕES INTERNACIONAIS</c:v>
                </c:pt>
                <c:pt idx="13">
                  <c:v>EDUCAÇÃO FÍSICA</c:v>
                </c:pt>
                <c:pt idx="14">
                  <c:v>PEDAGOGIA</c:v>
                </c:pt>
                <c:pt idx="15">
                  <c:v>ENGENHARIA CIVIL</c:v>
                </c:pt>
                <c:pt idx="16">
                  <c:v>ENGENHARIA DE ALIMENTOS</c:v>
                </c:pt>
                <c:pt idx="17">
                  <c:v>ENGENHARIA DE ENERGIA</c:v>
                </c:pt>
                <c:pt idx="18">
                  <c:v>ENGENHARIA DE PRODUÇÃO</c:v>
                </c:pt>
                <c:pt idx="19">
                  <c:v>ENGENHARIA MECÂNICA</c:v>
                </c:pt>
                <c:pt idx="20">
                  <c:v>EDUCAÇÃO DO CAMPO</c:v>
                </c:pt>
                <c:pt idx="21">
                  <c:v>LICENCIATURA INDÍGENA</c:v>
                </c:pt>
                <c:pt idx="22">
                  <c:v>AGRONOMIA</c:v>
                </c:pt>
                <c:pt idx="23">
                  <c:v>ENGENHARIA AGRÍCOLA</c:v>
                </c:pt>
                <c:pt idx="24">
                  <c:v>ENGENHARIA DE AQUICULTURA</c:v>
                </c:pt>
                <c:pt idx="25">
                  <c:v>ZOOTECNIA</c:v>
                </c:pt>
                <c:pt idx="26">
                  <c:v>BIOTECNOLOGIA</c:v>
                </c:pt>
                <c:pt idx="27">
                  <c:v>CIÊNCIAS BIOLÓGICAS </c:v>
                </c:pt>
                <c:pt idx="28">
                  <c:v>GESTÃO AMBIENTAL</c:v>
                </c:pt>
                <c:pt idx="29">
                  <c:v>CIÊNCIAS SOCIAIS</c:v>
                </c:pt>
                <c:pt idx="30">
                  <c:v>GEOGRAFIA</c:v>
                </c:pt>
                <c:pt idx="31">
                  <c:v>HISTÓRIA </c:v>
                </c:pt>
                <c:pt idx="32">
                  <c:v>MEDICINA</c:v>
                </c:pt>
                <c:pt idx="33">
                  <c:v>NUTRIÇÃO</c:v>
                </c:pt>
                <c:pt idx="34">
                  <c:v>PSICOLOGIA</c:v>
                </c:pt>
              </c:strCache>
            </c:strRef>
          </c:cat>
          <c:val>
            <c:numRef>
              <c:f>'[2017_Relatório de Indicadores da PROGRAD - UFGD (Bolsas) - v.1.0.xlsx]bolsa PEG'!$P$149:$P$183</c:f>
              <c:numCache>
                <c:formatCode>"R$ "#,##0.00;"-R$ "#,##0.00</c:formatCode>
                <c:ptCount val="3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2400</c:v>
                </c:pt>
                <c:pt idx="7">
                  <c:v>1600</c:v>
                </c:pt>
                <c:pt idx="8">
                  <c:v>0</c:v>
                </c:pt>
                <c:pt idx="9">
                  <c:v>1600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1600</c:v>
                </c:pt>
                <c:pt idx="15">
                  <c:v>1600</c:v>
                </c:pt>
                <c:pt idx="16">
                  <c:v>0</c:v>
                </c:pt>
                <c:pt idx="17">
                  <c:v>3200</c:v>
                </c:pt>
                <c:pt idx="18">
                  <c:v>1200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1600</c:v>
                </c:pt>
                <c:pt idx="23">
                  <c:v>1600</c:v>
                </c:pt>
                <c:pt idx="24">
                  <c:v>4400</c:v>
                </c:pt>
                <c:pt idx="25">
                  <c:v>0</c:v>
                </c:pt>
                <c:pt idx="26">
                  <c:v>8000</c:v>
                </c:pt>
                <c:pt idx="27">
                  <c:v>0</c:v>
                </c:pt>
                <c:pt idx="28">
                  <c:v>1200</c:v>
                </c:pt>
                <c:pt idx="29">
                  <c:v>0</c:v>
                </c:pt>
                <c:pt idx="30">
                  <c:v>1600</c:v>
                </c:pt>
                <c:pt idx="31">
                  <c:v>0</c:v>
                </c:pt>
                <c:pt idx="32">
                  <c:v>0</c:v>
                </c:pt>
                <c:pt idx="33">
                  <c:v>1600</c:v>
                </c:pt>
                <c:pt idx="3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100"/>
        <c:axId val="86983040"/>
        <c:axId val="86984576"/>
      </c:barChart>
      <c:catAx>
        <c:axId val="8698304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9360" cap="flat" cmpd="sng" algn="ctr">
            <a:solidFill>
              <a:srgbClr val="878787"/>
            </a:solidFill>
            <a:prstDash val="solid"/>
            <a:round/>
          </a:ln>
        </c:spPr>
        <c:txPr>
          <a:bodyPr rot="-60000000" spcFirstLastPara="0" vertOverflow="ellipsis" vert="horz" wrap="square" anchor="ctr" anchorCtr="1"/>
          <a:lstStyle/>
          <a:p>
            <a:pPr>
              <a:defRPr lang="pt-BR" sz="700" b="0" i="0" u="none" strike="noStrike" kern="1200" spc="-1" baseline="0">
                <a:solidFill>
                  <a:srgbClr val="000000"/>
                </a:solidFill>
                <a:latin typeface="Century Gothic" panose="020B0502020202020204"/>
                <a:ea typeface="+mn-ea"/>
                <a:cs typeface="+mn-cs"/>
              </a:defRPr>
            </a:pPr>
          </a:p>
        </c:txPr>
        <c:crossAx val="86984576"/>
        <c:crosses val="autoZero"/>
        <c:auto val="1"/>
        <c:lblAlgn val="ctr"/>
        <c:lblOffset val="100"/>
        <c:noMultiLvlLbl val="1"/>
      </c:catAx>
      <c:valAx>
        <c:axId val="86984576"/>
        <c:scaling>
          <c:orientation val="minMax"/>
        </c:scaling>
        <c:delete val="1"/>
        <c:axPos val="b"/>
        <c:numFmt formatCode="&quot;R$ &quot;#,##0.00;&quot;-R$ &quot;#,##0.00" sourceLinked="0"/>
        <c:majorTickMark val="out"/>
        <c:minorTickMark val="none"/>
        <c:tickLblPos val="none"/>
        <c:txPr>
          <a:bodyPr rot="-60000000" spcFirstLastPara="0" vertOverflow="ellipsis" vert="horz" wrap="square" anchor="ctr" anchorCtr="1"/>
          <a:lstStyle/>
          <a:p>
            <a:pPr>
              <a:defRPr lang="pt-BR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86983040"/>
        <c:crosses val="autoZero"/>
        <c:crossBetween val="between"/>
      </c:valAx>
      <c:spPr>
        <a:noFill/>
        <a:ln w="9360">
          <a:noFill/>
          <a:round/>
        </a:ln>
        <a:effectLst/>
      </c:spPr>
    </c:plotArea>
    <c:plotVisOnly val="1"/>
    <c:dispBlanksAs val="gap"/>
    <c:showDLblsOverMax val="1"/>
  </c:chart>
  <c:spPr>
    <a:solidFill>
      <a:srgbClr val="FFFFFF"/>
    </a:solidFill>
    <a:ln w="6350" cap="flat" cmpd="sng" algn="ctr">
      <a:noFill/>
      <a:prstDash val="solid"/>
      <a:round/>
    </a:ln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8370944992948"/>
          <c:y val="0.0833614579817752"/>
          <c:w val="0.828984485190409"/>
          <c:h val="0.74367195410057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'[2017_Relatório de Indicadores da PROGRAD - UFGD (Bolsas) - v.1.0.xlsx]bolsas_ofertadas'!$B$18</c:f>
              <c:strCache>
                <c:ptCount val="1"/>
                <c:pt idx="0">
                  <c:v>Bolsas PROLICEN⁽¹⁾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1000" b="0" i="0" u="none" strike="noStrike" kern="1200" spc="-1" baseline="0">
                    <a:solidFill>
                      <a:srgbClr val="000000"/>
                    </a:solidFill>
                    <a:latin typeface="Century Gothic" panose="020B0502020202020204"/>
                    <a:ea typeface="+mn-ea"/>
                    <a:cs typeface="+mn-cs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numRef>
              <c:f>'[2017_Relatório de Indicadores da PROGRAD - UFGD (Bolsas) - v.1.0.xlsx]bolsas_ofertadas'!$C$16:$N$16</c:f>
              <c:numCache>
                <c:formatCode>0</c:formatCode>
                <c:ptCount val="12"/>
                <c:pt idx="0" c:formatCode="0">
                  <c:v>2006</c:v>
                </c:pt>
                <c:pt idx="1" c:formatCode="0">
                  <c:v>2007</c:v>
                </c:pt>
                <c:pt idx="2" c:formatCode="0">
                  <c:v>2008</c:v>
                </c:pt>
                <c:pt idx="3" c:formatCode="0">
                  <c:v>2009</c:v>
                </c:pt>
                <c:pt idx="4" c:formatCode="0">
                  <c:v>2010</c:v>
                </c:pt>
                <c:pt idx="5" c:formatCode="0">
                  <c:v>2011</c:v>
                </c:pt>
                <c:pt idx="6" c:formatCode="0">
                  <c:v>2012</c:v>
                </c:pt>
                <c:pt idx="7" c:formatCode="0">
                  <c:v>2013</c:v>
                </c:pt>
                <c:pt idx="8" c:formatCode="0">
                  <c:v>2014</c:v>
                </c:pt>
                <c:pt idx="9" c:formatCode="0">
                  <c:v>2015</c:v>
                </c:pt>
                <c:pt idx="10" c:formatCode="0">
                  <c:v>2016</c:v>
                </c:pt>
                <c:pt idx="11" c:formatCode="0">
                  <c:v>2017</c:v>
                </c:pt>
              </c:numCache>
            </c:numRef>
          </c:cat>
          <c:val>
            <c:numRef>
              <c:f>'[2017_Relatório de Indicadores da PROGRAD - UFGD (Bolsas) - v.1.0.xlsx]bolsas_ofertadas'!$C$18:$N$18</c:f>
              <c:numCache>
                <c:formatCode>#,##0</c:formatCode>
                <c:ptCount val="12"/>
                <c:pt idx="0">
                  <c:v>8</c:v>
                </c:pt>
                <c:pt idx="1">
                  <c:v>0</c:v>
                </c:pt>
                <c:pt idx="2">
                  <c:v>18</c:v>
                </c:pt>
                <c:pt idx="3">
                  <c:v>18</c:v>
                </c:pt>
                <c:pt idx="4">
                  <c:v>20</c:v>
                </c:pt>
                <c:pt idx="5">
                  <c:v>20</c:v>
                </c:pt>
                <c:pt idx="6">
                  <c:v>24</c:v>
                </c:pt>
                <c:pt idx="7">
                  <c:v>20</c:v>
                </c:pt>
                <c:pt idx="8">
                  <c:v>12</c:v>
                </c:pt>
                <c:pt idx="9">
                  <c:v>10</c:v>
                </c:pt>
                <c:pt idx="10">
                  <c:v>10</c:v>
                </c:pt>
                <c:pt idx="11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96015104"/>
        <c:axId val="96016640"/>
      </c:barChart>
      <c:catAx>
        <c:axId val="96015104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spPr>
          <a:ln w="9360" cap="flat" cmpd="sng" algn="ctr">
            <a:solidFill>
              <a:srgbClr val="878787"/>
            </a:solidFill>
            <a:prstDash val="solid"/>
            <a:round/>
          </a:ln>
        </c:spPr>
        <c:txPr>
          <a:bodyPr rot="-60000000" spcFirstLastPara="0" vertOverflow="ellipsis" vert="horz" wrap="square" anchor="ctr" anchorCtr="1"/>
          <a:lstStyle/>
          <a:p>
            <a:pPr>
              <a:defRPr lang="pt-BR" sz="1000" b="0" i="0" u="none" strike="noStrike" kern="1200" spc="-1" baseline="0">
                <a:solidFill>
                  <a:srgbClr val="000000"/>
                </a:solidFill>
                <a:latin typeface="Century Gothic" panose="020B0502020202020204"/>
                <a:ea typeface="+mn-ea"/>
                <a:cs typeface="+mn-cs"/>
              </a:defRPr>
            </a:pPr>
          </a:p>
        </c:txPr>
        <c:crossAx val="96016640"/>
        <c:crosses val="autoZero"/>
        <c:auto val="1"/>
        <c:lblAlgn val="ctr"/>
        <c:lblOffset val="100"/>
        <c:noMultiLvlLbl val="1"/>
      </c:catAx>
      <c:valAx>
        <c:axId val="96016640"/>
        <c:scaling>
          <c:orientation val="minMax"/>
          <c:max val="100"/>
        </c:scaling>
        <c:delete val="1"/>
        <c:axPos val="l"/>
        <c:numFmt formatCode="#,##0" sourceLinked="0"/>
        <c:majorTickMark val="out"/>
        <c:minorTickMark val="none"/>
        <c:tickLblPos val="none"/>
        <c:txPr>
          <a:bodyPr rot="-60000000" spcFirstLastPara="0" vertOverflow="ellipsis" vert="horz" wrap="square" anchor="ctr" anchorCtr="1"/>
          <a:lstStyle/>
          <a:p>
            <a:pPr>
              <a:defRPr lang="pt-BR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9601510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 rot="0" spcFirstLastPara="0" vertOverflow="ellipsis" vert="horz" wrap="square" anchor="ctr" anchorCtr="1"/>
          <a:lstStyle/>
          <a:p>
            <a:pPr>
              <a:defRPr lang="pt-BR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</c:dTable>
      <c:spPr>
        <a:noFill/>
        <a:ln w="9360">
          <a:noFill/>
          <a:round/>
        </a:ln>
        <a:effectLst/>
      </c:spPr>
    </c:plotArea>
    <c:plotVisOnly val="1"/>
    <c:dispBlanksAs val="gap"/>
    <c:showDLblsOverMax val="1"/>
  </c:chart>
  <c:spPr>
    <a:solidFill>
      <a:srgbClr val="FFFFFF"/>
    </a:solidFill>
    <a:ln w="6350" cap="flat" cmpd="sng" algn="ctr">
      <a:noFill/>
      <a:prstDash val="solid"/>
      <a:round/>
    </a:ln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1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75116196412948"/>
          <c:y val="0.0354555274128335"/>
          <c:w val="0.584333274532129"/>
          <c:h val="0.946703827645622"/>
        </c:manualLayout>
      </c:layout>
      <c:barChart>
        <c:barDir val="bar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0"/>
        <c:axId val="122260864"/>
        <c:axId val="122259328"/>
      </c:barChart>
      <c:catAx>
        <c:axId val="12226086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pt-BR" sz="8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</a:p>
        </c:txPr>
        <c:crossAx val="122259328"/>
        <c:crosses val="autoZero"/>
        <c:auto val="1"/>
        <c:lblAlgn val="ctr"/>
        <c:lblOffset val="100"/>
        <c:noMultiLvlLbl val="0"/>
      </c:catAx>
      <c:valAx>
        <c:axId val="1222593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txPr>
          <a:bodyPr rot="-60000000" spcFirstLastPara="0" vertOverflow="ellipsis" vert="horz" wrap="square" anchor="ctr" anchorCtr="1"/>
          <a:lstStyle/>
          <a:p>
            <a:pPr>
              <a:defRPr lang="pt-BR" sz="8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</a:p>
        </c:txPr>
        <c:crossAx val="12226086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lang="pt-BR" sz="800"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pPr>
    </a:p>
  </c:txPr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1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61227440596474"/>
          <c:y val="0.0354554894254041"/>
          <c:w val="0.584333274532129"/>
          <c:h val="0.946703827645622"/>
        </c:manualLayout>
      </c:layout>
      <c:barChart>
        <c:barDir val="bar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0"/>
        <c:axId val="123473280"/>
        <c:axId val="123471744"/>
      </c:barChart>
      <c:catAx>
        <c:axId val="12347328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pt-BR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123471744"/>
        <c:crosses val="autoZero"/>
        <c:auto val="1"/>
        <c:lblAlgn val="ctr"/>
        <c:lblOffset val="100"/>
        <c:noMultiLvlLbl val="0"/>
      </c:catAx>
      <c:valAx>
        <c:axId val="123471744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txPr>
          <a:bodyPr rot="-60000000" spcFirstLastPara="0" vertOverflow="ellipsis" vert="horz" wrap="square" anchor="ctr" anchorCtr="1"/>
          <a:lstStyle/>
          <a:p>
            <a:pPr>
              <a:defRPr lang="pt-BR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1234732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lang="pt-BR"/>
      </a:pPr>
    </a:p>
  </c:txPr>
  <c:externalData r:id="rId1">
    <c:autoUpdate val="0"/>
  </c:externalData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1975495386477"/>
          <c:y val="0.00513402183322812"/>
          <c:w val="0.830343367115414"/>
          <c:h val="0.81005146836209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'bolsa PROLICEN'!$C$141</c:f>
              <c:strCache>
                <c:ptCount val="1"/>
                <c:pt idx="0">
                  <c:v>Voluntário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</c:spPr>
          <c:invertIfNegative val="0"/>
          <c:dLbls>
            <c:delete val="1"/>
          </c:dLbls>
          <c:cat>
            <c:strRef>
              <c:f>'bolsa PROLICEN'!$D$61:$O$61</c:f>
              <c:strCache>
                <c:ptCount val="12"/>
                <c:pt idx="0">
                  <c:v>Jan/Fev</c:v>
                </c:pt>
                <c:pt idx="1">
                  <c:v>Fev/Mar</c:v>
                </c:pt>
                <c:pt idx="2">
                  <c:v>Mar/Abril</c:v>
                </c:pt>
                <c:pt idx="3">
                  <c:v>Abr/Mai</c:v>
                </c:pt>
                <c:pt idx="4">
                  <c:v>Mai/Jun</c:v>
                </c:pt>
                <c:pt idx="5">
                  <c:v>Jun/Jul</c:v>
                </c:pt>
                <c:pt idx="6">
                  <c:v>Jul/Ago</c:v>
                </c:pt>
                <c:pt idx="7">
                  <c:v>Ago/Set</c:v>
                </c:pt>
                <c:pt idx="8">
                  <c:v>Set/Out</c:v>
                </c:pt>
                <c:pt idx="9">
                  <c:v>Out/Nov</c:v>
                </c:pt>
                <c:pt idx="10">
                  <c:v>Nov/Dez</c:v>
                </c:pt>
                <c:pt idx="11">
                  <c:v>Dez/Jan</c:v>
                </c:pt>
              </c:strCache>
            </c:strRef>
          </c:cat>
          <c:val>
            <c:numRef>
              <c:f>'bolsa PROLICEN'!$D$141:$O$141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er>
          <c:idx val="1"/>
          <c:order val="1"/>
          <c:tx>
            <c:strRef>
              <c:f>'bolsa PROLICEN'!$C$97</c:f>
              <c:strCache>
                <c:ptCount val="1"/>
                <c:pt idx="0">
                  <c:v>Bolsista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</c:spPr>
          <c:invertIfNegative val="0"/>
          <c:dLbls>
            <c:delete val="1"/>
          </c:dLbls>
          <c:cat>
            <c:strRef>
              <c:f>'bolsa PROLICEN'!$D$61:$O$61</c:f>
              <c:strCache>
                <c:ptCount val="12"/>
                <c:pt idx="0">
                  <c:v>Jan/Fev</c:v>
                </c:pt>
                <c:pt idx="1">
                  <c:v>Fev/Mar</c:v>
                </c:pt>
                <c:pt idx="2">
                  <c:v>Mar/Abril</c:v>
                </c:pt>
                <c:pt idx="3">
                  <c:v>Abr/Mai</c:v>
                </c:pt>
                <c:pt idx="4">
                  <c:v>Mai/Jun</c:v>
                </c:pt>
                <c:pt idx="5">
                  <c:v>Jun/Jul</c:v>
                </c:pt>
                <c:pt idx="6">
                  <c:v>Jul/Ago</c:v>
                </c:pt>
                <c:pt idx="7">
                  <c:v>Ago/Set</c:v>
                </c:pt>
                <c:pt idx="8">
                  <c:v>Set/Out</c:v>
                </c:pt>
                <c:pt idx="9">
                  <c:v>Out/Nov</c:v>
                </c:pt>
                <c:pt idx="10">
                  <c:v>Nov/Dez</c:v>
                </c:pt>
                <c:pt idx="11">
                  <c:v>Dez/Jan</c:v>
                </c:pt>
              </c:strCache>
            </c:strRef>
          </c:cat>
          <c:val>
            <c:numRef>
              <c:f>'bolsa PROLICEN'!$D$97:$O$97</c:f>
              <c:numCache>
                <c:formatCode>General</c:formatCode>
                <c:ptCount val="12"/>
                <c:pt idx="0">
                  <c:v>13</c:v>
                </c:pt>
                <c:pt idx="1">
                  <c:v>14</c:v>
                </c:pt>
                <c:pt idx="2">
                  <c:v>14</c:v>
                </c:pt>
                <c:pt idx="3">
                  <c:v>11</c:v>
                </c:pt>
                <c:pt idx="4">
                  <c:v>11</c:v>
                </c:pt>
                <c:pt idx="5">
                  <c:v>11</c:v>
                </c:pt>
                <c:pt idx="6">
                  <c:v>10</c:v>
                </c:pt>
                <c:pt idx="7">
                  <c:v>3</c:v>
                </c:pt>
                <c:pt idx="8">
                  <c:v>10</c:v>
                </c:pt>
                <c:pt idx="9">
                  <c:v>10</c:v>
                </c:pt>
                <c:pt idx="10">
                  <c:v>10</c:v>
                </c:pt>
                <c:pt idx="11">
                  <c:v>10</c:v>
                </c:pt>
              </c:numCache>
            </c:numRef>
          </c:val>
        </c:ser>
        <c:ser>
          <c:idx val="2"/>
          <c:order val="2"/>
          <c:tx>
            <c:strRef>
              <c:f>'bolsa PROLICEN'!$B$53</c:f>
              <c:strCache>
                <c:ptCount val="1"/>
                <c:pt idx="0">
                  <c:v>Total Geral</c:v>
                </c:pt>
              </c:strCache>
            </c:strRef>
          </c:tx>
          <c:spPr>
            <a:noFill/>
            <a:ln>
              <a:noFill/>
            </a:ln>
          </c:spPr>
          <c:invertIfNegative val="0"/>
          <c:dLbls>
            <c:delete val="1"/>
          </c:dLbls>
          <c:cat>
            <c:strRef>
              <c:f>'bolsa PROLICEN'!$D$61:$O$61</c:f>
              <c:strCache>
                <c:ptCount val="12"/>
                <c:pt idx="0">
                  <c:v>Jan/Fev</c:v>
                </c:pt>
                <c:pt idx="1">
                  <c:v>Fev/Mar</c:v>
                </c:pt>
                <c:pt idx="2">
                  <c:v>Mar/Abril</c:v>
                </c:pt>
                <c:pt idx="3">
                  <c:v>Abr/Mai</c:v>
                </c:pt>
                <c:pt idx="4">
                  <c:v>Mai/Jun</c:v>
                </c:pt>
                <c:pt idx="5">
                  <c:v>Jun/Jul</c:v>
                </c:pt>
                <c:pt idx="6">
                  <c:v>Jul/Ago</c:v>
                </c:pt>
                <c:pt idx="7">
                  <c:v>Ago/Set</c:v>
                </c:pt>
                <c:pt idx="8">
                  <c:v>Set/Out</c:v>
                </c:pt>
                <c:pt idx="9">
                  <c:v>Out/Nov</c:v>
                </c:pt>
                <c:pt idx="10">
                  <c:v>Nov/Dez</c:v>
                </c:pt>
                <c:pt idx="11">
                  <c:v>Dez/Jan</c:v>
                </c:pt>
              </c:strCache>
            </c:strRef>
          </c:cat>
          <c:val>
            <c:numRef>
              <c:f>'bolsa PROLICEN'!$D$53:$O$53</c:f>
              <c:numCache>
                <c:formatCode>General</c:formatCode>
                <c:ptCount val="12"/>
                <c:pt idx="0">
                  <c:v>13</c:v>
                </c:pt>
                <c:pt idx="1">
                  <c:v>14</c:v>
                </c:pt>
                <c:pt idx="2">
                  <c:v>14</c:v>
                </c:pt>
                <c:pt idx="3">
                  <c:v>12</c:v>
                </c:pt>
                <c:pt idx="4">
                  <c:v>12</c:v>
                </c:pt>
                <c:pt idx="5">
                  <c:v>12</c:v>
                </c:pt>
                <c:pt idx="6">
                  <c:v>11</c:v>
                </c:pt>
                <c:pt idx="7">
                  <c:v>3</c:v>
                </c:pt>
                <c:pt idx="8">
                  <c:v>10</c:v>
                </c:pt>
                <c:pt idx="9">
                  <c:v>10</c:v>
                </c:pt>
                <c:pt idx="10">
                  <c:v>10</c:v>
                </c:pt>
                <c:pt idx="11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84628608"/>
        <c:axId val="84630144"/>
      </c:barChart>
      <c:catAx>
        <c:axId val="84628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360" cap="flat" cmpd="sng" algn="ctr">
            <a:solidFill>
              <a:srgbClr val="878787"/>
            </a:solidFill>
            <a:prstDash val="solid"/>
            <a:round/>
          </a:ln>
        </c:spPr>
        <c:txPr>
          <a:bodyPr rot="-60000000" spcFirstLastPara="0" vertOverflow="ellipsis" vert="horz" wrap="square" anchor="ctr" anchorCtr="1"/>
          <a:lstStyle/>
          <a:p>
            <a:pPr>
              <a:defRPr lang="pt-BR" sz="1000" b="0" i="0" u="none" strike="noStrike" kern="1200" spc="-1" baseline="0">
                <a:solidFill>
                  <a:srgbClr val="000000"/>
                </a:solidFill>
                <a:latin typeface="Century Gothic" panose="020B0502020202020204"/>
                <a:ea typeface="+mn-ea"/>
                <a:cs typeface="+mn-cs"/>
              </a:defRPr>
            </a:pPr>
          </a:p>
        </c:txPr>
        <c:crossAx val="84630144"/>
        <c:crosses val="autoZero"/>
        <c:auto val="1"/>
        <c:lblAlgn val="ctr"/>
        <c:lblOffset val="100"/>
        <c:noMultiLvlLbl val="1"/>
      </c:catAx>
      <c:valAx>
        <c:axId val="84630144"/>
        <c:scaling>
          <c:orientation val="minMax"/>
          <c:max val="50"/>
        </c:scaling>
        <c:delete val="1"/>
        <c:axPos val="l"/>
        <c:majorGridlines>
          <c:spPr>
            <a:ln w="12700" cap="flat" cmpd="sng" algn="ctr">
              <a:noFill/>
              <a:prstDash val="solid"/>
              <a:round/>
            </a:ln>
          </c:spPr>
        </c:majorGridlines>
        <c:numFmt formatCode="General" sourceLinked="0"/>
        <c:majorTickMark val="none"/>
        <c:minorTickMark val="none"/>
        <c:tickLblPos val="none"/>
        <c:txPr>
          <a:bodyPr rot="-60000000" spcFirstLastPara="0" vertOverflow="ellipsis" vert="horz" wrap="square" anchor="ctr" anchorCtr="1"/>
          <a:lstStyle/>
          <a:p>
            <a:pPr>
              <a:defRPr lang="pt-BR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8462860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 rot="0" spcFirstLastPara="0" vertOverflow="ellipsis" vert="horz" wrap="square" anchor="ctr" anchorCtr="1"/>
          <a:lstStyle/>
          <a:p>
            <a:pPr>
              <a:defRPr lang="pt-BR" sz="6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</a:p>
        </c:txPr>
      </c:dTable>
      <c:spPr>
        <a:noFill/>
        <a:ln w="25400">
          <a:noFill/>
        </a:ln>
        <a:effectLst/>
      </c:spPr>
    </c:plotArea>
    <c:plotVisOnly val="1"/>
    <c:dispBlanksAs val="gap"/>
    <c:showDLblsOverMax val="1"/>
  </c:chart>
  <c:spPr>
    <a:solidFill>
      <a:srgbClr val="FFFFFF"/>
    </a:solidFill>
    <a:ln>
      <a:noFill/>
    </a:ln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00825763831544178"/>
          <c:y val="0.337950531417979"/>
          <c:w val="0.997316267547481"/>
          <c:h val="0.54157434716047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'bolsa PROLICEN'!$B$185</c:f>
              <c:strCache>
                <c:ptCount val="1"/>
                <c:pt idx="0">
                  <c:v>Total Geral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</c:spPr>
          <c:invertIfNegative val="0"/>
          <c:dLbls>
            <c:dLbl>
              <c:idx val="0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-540000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-540000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-540000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-540000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-540000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0.00308306455645868"/>
                  <c:y val="-0.14663571901484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-540000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-540000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-540000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0" vertOverflow="ellipsis" vert="horz" wrap="square" lIns="38100" tIns="19050" rIns="38100" bIns="19050" anchor="ctr" anchorCtr="1"/>
              <a:lstStyle/>
              <a:p>
                <a:pPr>
                  <a:defRPr lang="pt-BR" sz="700" b="0" i="0" u="none" strike="noStrike" kern="1200" spc="-1" baseline="0">
                    <a:solidFill>
                      <a:srgbClr val="000000"/>
                    </a:solidFill>
                    <a:latin typeface="Century Gothic" panose="020B0502020202020204"/>
                    <a:ea typeface="+mn-ea"/>
                    <a:cs typeface="+mn-cs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strRef>
              <c:f>'bolsa PEG'!$D$148:$O$148</c:f>
              <c:strCache>
                <c:ptCount val="12"/>
                <c:pt idx="0">
                  <c:v>Jan/Fev</c:v>
                </c:pt>
                <c:pt idx="1">
                  <c:v>Fev/Mar</c:v>
                </c:pt>
                <c:pt idx="2">
                  <c:v>Mar/Abril</c:v>
                </c:pt>
                <c:pt idx="3">
                  <c:v>Abr/Mai ⁽¹⁾ </c:v>
                </c:pt>
                <c:pt idx="4">
                  <c:v>⁽²⁾Mai/Jun</c:v>
                </c:pt>
                <c:pt idx="5">
                  <c:v>Jun/Jul</c:v>
                </c:pt>
                <c:pt idx="6">
                  <c:v>Jul/Ago</c:v>
                </c:pt>
                <c:pt idx="7">
                  <c:v>Ago/Set</c:v>
                </c:pt>
                <c:pt idx="8">
                  <c:v>Set/Out</c:v>
                </c:pt>
                <c:pt idx="9">
                  <c:v>Out/Nov</c:v>
                </c:pt>
                <c:pt idx="10">
                  <c:v>Nov/Dez</c:v>
                </c:pt>
                <c:pt idx="11">
                  <c:v>Dez/Jan</c:v>
                </c:pt>
              </c:strCache>
            </c:strRef>
          </c:cat>
          <c:val>
            <c:numRef>
              <c:f>'bolsa PROLICEN'!$D$185:$O$185</c:f>
              <c:numCache>
                <c:formatCode>"R$ "#,##0.00;"-R$ "#,##0.00</c:formatCode>
                <c:ptCount val="12"/>
                <c:pt idx="0">
                  <c:v>5200</c:v>
                </c:pt>
                <c:pt idx="1">
                  <c:v>5600</c:v>
                </c:pt>
                <c:pt idx="2">
                  <c:v>5200</c:v>
                </c:pt>
                <c:pt idx="3">
                  <c:v>4400</c:v>
                </c:pt>
                <c:pt idx="4">
                  <c:v>4000</c:v>
                </c:pt>
                <c:pt idx="5">
                  <c:v>4267</c:v>
                </c:pt>
                <c:pt idx="6">
                  <c:v>3480</c:v>
                </c:pt>
                <c:pt idx="7">
                  <c:v>1200</c:v>
                </c:pt>
                <c:pt idx="8">
                  <c:v>4000</c:v>
                </c:pt>
                <c:pt idx="9">
                  <c:v>4000</c:v>
                </c:pt>
                <c:pt idx="10">
                  <c:v>4000</c:v>
                </c:pt>
                <c:pt idx="11">
                  <c:v>4000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overlap val="100"/>
        <c:axId val="84715392"/>
        <c:axId val="84716928"/>
      </c:barChart>
      <c:catAx>
        <c:axId val="84715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360" cap="flat" cmpd="sng" algn="ctr">
            <a:solidFill>
              <a:srgbClr val="878787"/>
            </a:solidFill>
            <a:prstDash val="solid"/>
            <a:round/>
          </a:ln>
        </c:spPr>
        <c:txPr>
          <a:bodyPr rot="-60000000" spcFirstLastPara="0" vertOverflow="ellipsis" vert="horz" wrap="square" anchor="ctr" anchorCtr="1"/>
          <a:lstStyle/>
          <a:p>
            <a:pPr>
              <a:defRPr lang="pt-BR" sz="700" b="0" i="0" u="none" strike="noStrike" kern="1200" spc="-1" baseline="0">
                <a:solidFill>
                  <a:srgbClr val="000000"/>
                </a:solidFill>
                <a:latin typeface="Century Gothic" panose="020B0502020202020204"/>
                <a:ea typeface="+mn-ea"/>
                <a:cs typeface="+mn-cs"/>
              </a:defRPr>
            </a:pPr>
          </a:p>
        </c:txPr>
        <c:crossAx val="84716928"/>
        <c:crosses val="autoZero"/>
        <c:auto val="1"/>
        <c:lblAlgn val="ctr"/>
        <c:lblOffset val="100"/>
        <c:noMultiLvlLbl val="1"/>
      </c:catAx>
      <c:valAx>
        <c:axId val="84716928"/>
        <c:scaling>
          <c:orientation val="minMax"/>
        </c:scaling>
        <c:delete val="1"/>
        <c:axPos val="l"/>
        <c:numFmt formatCode="&quot;R$ &quot;#,##0.00;&quot;-R$ &quot;#,##0.00" sourceLinked="0"/>
        <c:majorTickMark val="out"/>
        <c:minorTickMark val="none"/>
        <c:tickLblPos val="none"/>
        <c:txPr>
          <a:bodyPr rot="-60000000" spcFirstLastPara="0" vertOverflow="ellipsis" vert="horz" wrap="square" anchor="ctr" anchorCtr="1"/>
          <a:lstStyle/>
          <a:p>
            <a:pPr>
              <a:defRPr lang="pt-BR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84715392"/>
        <c:crosses val="autoZero"/>
        <c:crossBetween val="between"/>
      </c:valAx>
      <c:spPr>
        <a:noFill/>
        <a:ln w="9360">
          <a:noFill/>
          <a:round/>
        </a:ln>
        <a:effectLst/>
      </c:spPr>
    </c:plotArea>
    <c:plotVisOnly val="1"/>
    <c:dispBlanksAs val="gap"/>
    <c:showDLblsOverMax val="1"/>
  </c:chart>
  <c:spPr>
    <a:solidFill>
      <a:srgbClr val="FFFFFF"/>
    </a:solidFill>
    <a:ln>
      <a:noFill/>
    </a:ln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1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50810640857393"/>
          <c:y val="0.0354555274128335"/>
          <c:w val="0.584333274532129"/>
          <c:h val="0.946703827645621"/>
        </c:manualLayout>
      </c:layout>
      <c:barChart>
        <c:barDir val="bar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0"/>
        <c:axId val="59730176"/>
        <c:axId val="59728640"/>
      </c:barChart>
      <c:catAx>
        <c:axId val="5973017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pt-BR" sz="8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</a:p>
        </c:txPr>
        <c:crossAx val="59728640"/>
        <c:crosses val="autoZero"/>
        <c:auto val="1"/>
        <c:lblAlgn val="ctr"/>
        <c:lblOffset val="100"/>
        <c:noMultiLvlLbl val="0"/>
      </c:catAx>
      <c:valAx>
        <c:axId val="5972864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txPr>
          <a:bodyPr rot="-60000000" spcFirstLastPara="0" vertOverflow="ellipsis" vert="horz" wrap="square" anchor="ctr" anchorCtr="1"/>
          <a:lstStyle/>
          <a:p>
            <a:pPr>
              <a:defRPr lang="pt-BR" sz="8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</a:p>
        </c:txPr>
        <c:crossAx val="59730176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lang="pt-BR" sz="800"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pPr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7343128252219"/>
          <c:y val="0.0955746773202213"/>
          <c:w val="0.858065503520049"/>
          <c:h val="0.73257529194837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'bolsa monitoria'!$B$93</c:f>
              <c:strCache>
                <c:ptCount val="1"/>
                <c:pt idx="0">
                  <c:v>Total Geral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1000" b="0" i="0" u="none" strike="noStrike" kern="1200" spc="-1" baseline="0">
                    <a:solidFill>
                      <a:srgbClr val="000000"/>
                    </a:solidFill>
                    <a:latin typeface="Century Gothic" panose="020B0502020202020204"/>
                    <a:ea typeface="+mn-ea"/>
                    <a:cs typeface="+mn-cs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strRef>
              <c:f>'bolsa monitoria'!$D$58:$O$58</c:f>
              <c:strCache>
                <c:ptCount val="12"/>
                <c:pt idx="0">
                  <c:v>Jan/Fev</c:v>
                </c:pt>
                <c:pt idx="1">
                  <c:v>Fev/Mar</c:v>
                </c:pt>
                <c:pt idx="2">
                  <c:v>Mar/Abril</c:v>
                </c:pt>
                <c:pt idx="3">
                  <c:v>Abr/Mai ⁽¹⁾ </c:v>
                </c:pt>
                <c:pt idx="4">
                  <c:v>Mai/Jun</c:v>
                </c:pt>
                <c:pt idx="5">
                  <c:v>Jun/Jul</c:v>
                </c:pt>
                <c:pt idx="6">
                  <c:v>Jul/Ago</c:v>
                </c:pt>
                <c:pt idx="7">
                  <c:v>Ago/Set ⁽²⁾</c:v>
                </c:pt>
                <c:pt idx="8">
                  <c:v>Set/Out</c:v>
                </c:pt>
                <c:pt idx="9">
                  <c:v>Out/Nov</c:v>
                </c:pt>
                <c:pt idx="10">
                  <c:v>Nov/Dez</c:v>
                </c:pt>
                <c:pt idx="11">
                  <c:v>Dez/Jan</c:v>
                </c:pt>
              </c:strCache>
            </c:strRef>
          </c:cat>
          <c:val>
            <c:numRef>
              <c:f>'bolsa monitoria'!$D$93:$O$93</c:f>
              <c:numCache>
                <c:formatCode>General</c:formatCode>
                <c:ptCount val="12"/>
                <c:pt idx="0">
                  <c:v>109</c:v>
                </c:pt>
                <c:pt idx="1">
                  <c:v>105</c:v>
                </c:pt>
                <c:pt idx="2">
                  <c:v>105</c:v>
                </c:pt>
                <c:pt idx="3">
                  <c:v>0</c:v>
                </c:pt>
                <c:pt idx="4">
                  <c:v>61</c:v>
                </c:pt>
                <c:pt idx="5">
                  <c:v>65</c:v>
                </c:pt>
                <c:pt idx="6">
                  <c:v>63</c:v>
                </c:pt>
                <c:pt idx="7">
                  <c:v>0</c:v>
                </c:pt>
                <c:pt idx="8">
                  <c:v>56</c:v>
                </c:pt>
                <c:pt idx="9">
                  <c:v>91</c:v>
                </c:pt>
                <c:pt idx="10">
                  <c:v>91</c:v>
                </c:pt>
                <c:pt idx="11">
                  <c:v>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100"/>
        <c:axId val="117875456"/>
        <c:axId val="117876992"/>
      </c:barChart>
      <c:catAx>
        <c:axId val="117875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360" cap="flat" cmpd="sng" algn="ctr">
            <a:solidFill>
              <a:srgbClr val="878787"/>
            </a:solidFill>
            <a:prstDash val="solid"/>
            <a:round/>
          </a:ln>
        </c:spPr>
        <c:txPr>
          <a:bodyPr rot="-60000000" spcFirstLastPara="0" vertOverflow="ellipsis" vert="horz" wrap="square" anchor="ctr" anchorCtr="1"/>
          <a:lstStyle/>
          <a:p>
            <a:pPr>
              <a:defRPr lang="pt-BR" sz="1000" b="0" i="0" u="none" strike="noStrike" kern="1200" spc="-1" baseline="0">
                <a:solidFill>
                  <a:srgbClr val="000000"/>
                </a:solidFill>
                <a:latin typeface="Century Gothic" panose="020B0502020202020204"/>
                <a:ea typeface="+mn-ea"/>
                <a:cs typeface="+mn-cs"/>
              </a:defRPr>
            </a:pPr>
          </a:p>
        </c:txPr>
        <c:crossAx val="117876992"/>
        <c:crosses val="autoZero"/>
        <c:auto val="1"/>
        <c:lblAlgn val="ctr"/>
        <c:lblOffset val="100"/>
        <c:noMultiLvlLbl val="1"/>
      </c:catAx>
      <c:valAx>
        <c:axId val="117876992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one"/>
        <c:txPr>
          <a:bodyPr rot="-60000000" spcFirstLastPara="0" vertOverflow="ellipsis" vert="horz" wrap="square" anchor="ctr" anchorCtr="1"/>
          <a:lstStyle/>
          <a:p>
            <a:pPr>
              <a:defRPr lang="pt-BR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11787545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 rot="0" spcFirstLastPara="0" vertOverflow="ellipsis" vert="horz" wrap="square" anchor="ctr" anchorCtr="1"/>
          <a:lstStyle/>
          <a:p>
            <a:pPr>
              <a:defRPr lang="pt-BR" sz="6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</c:dTable>
      <c:spPr>
        <a:noFill/>
        <a:ln w="9360">
          <a:noFill/>
          <a:round/>
        </a:ln>
        <a:effectLst/>
      </c:spPr>
    </c:plotArea>
    <c:plotVisOnly val="1"/>
    <c:dispBlanksAs val="gap"/>
    <c:showDLblsOverMax val="1"/>
  </c:chart>
  <c:spPr>
    <a:solidFill>
      <a:srgbClr val="FFFFFF"/>
    </a:solidFill>
    <a:ln>
      <a:noFill/>
    </a:ln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5145395993184"/>
          <c:y val="0.0185373343098641"/>
          <c:w val="0.580021351227696"/>
          <c:h val="0.971713362068966"/>
        </c:manualLayout>
      </c:layout>
      <c:barChart>
        <c:barDir val="bar"/>
        <c:grouping val="stacked"/>
        <c:varyColors val="0"/>
        <c:ser>
          <c:idx val="0"/>
          <c:order val="0"/>
          <c:spPr>
            <a:solidFill>
              <a:srgbClr val="00B050"/>
            </a:solidFill>
            <a:ln>
              <a:noFill/>
            </a:ln>
          </c:spPr>
          <c:invertIfNegative val="0"/>
          <c:dLbls>
            <c:dLbl>
              <c:idx val="1"/>
              <c:layout>
                <c:manualLayout>
                  <c:x val="0.00434992750120831"/>
                  <c:y val="0"/>
                </c:manualLayout>
              </c:layout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>
                    <c:manualLayout>
                      <c:w val="0.0165941678749799"/>
                      <c:h val="0.0398328690807799"/>
                    </c:manualLayout>
                  </c15:layout>
                </c:ext>
              </c:extLst>
            </c:dLbl>
            <c:dLbl>
              <c:idx val="19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20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27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700" b="0" i="0" u="none" strike="noStrike" kern="1200" spc="-1" baseline="0">
                    <a:solidFill>
                      <a:srgbClr val="000000"/>
                    </a:solidFill>
                    <a:latin typeface="Century Gothic" panose="020B0502020202020204"/>
                    <a:ea typeface="+mn-ea"/>
                    <a:cs typeface="+mn-cs"/>
                  </a:defRPr>
                </a:pPr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strRef>
              <c:f>'bolsa PROLICEN'!$C$18:$C$52</c:f>
              <c:strCache>
                <c:ptCount val="35"/>
                <c:pt idx="0">
                  <c:v>LETRAS LIBRAS</c:v>
                </c:pt>
                <c:pt idx="1">
                  <c:v>ARTES CÊNICAS</c:v>
                </c:pt>
                <c:pt idx="2">
                  <c:v>LETRAS</c:v>
                </c:pt>
                <c:pt idx="3">
                  <c:v>ADMINISTRAÇÃO</c:v>
                </c:pt>
                <c:pt idx="4">
                  <c:v>CIÊNCIAS CONTÁBEIS</c:v>
                </c:pt>
                <c:pt idx="5">
                  <c:v>CIÊNCIAS ECONÔMICAS</c:v>
                </c:pt>
                <c:pt idx="6">
                  <c:v>ENGENHARIA DE COMPUTAÇÃO</c:v>
                </c:pt>
                <c:pt idx="7">
                  <c:v>FÍSICA</c:v>
                </c:pt>
                <c:pt idx="8">
                  <c:v>MATEMÁTICA</c:v>
                </c:pt>
                <c:pt idx="9">
                  <c:v>QUÍMICA</c:v>
                </c:pt>
                <c:pt idx="10">
                  <c:v>SISTEMAS DE INFORMAÇÃO</c:v>
                </c:pt>
                <c:pt idx="11">
                  <c:v>DIREITO</c:v>
                </c:pt>
                <c:pt idx="12">
                  <c:v>RELAÇÕES INTERNACIONAIS</c:v>
                </c:pt>
                <c:pt idx="13">
                  <c:v>EDUCAÇÃO FÍSICA</c:v>
                </c:pt>
                <c:pt idx="14">
                  <c:v>PEDAGOGIA</c:v>
                </c:pt>
                <c:pt idx="15">
                  <c:v>ENGENHARIA CIVIL</c:v>
                </c:pt>
                <c:pt idx="16">
                  <c:v>ENGENHARIA DE ALIMENTOS</c:v>
                </c:pt>
                <c:pt idx="17">
                  <c:v>ENGENHARIA DE ENERGIA</c:v>
                </c:pt>
                <c:pt idx="18">
                  <c:v>ENGENHARIA DE PRODUÇÃO</c:v>
                </c:pt>
                <c:pt idx="19">
                  <c:v>ENGENHARIA MECÂNICA</c:v>
                </c:pt>
                <c:pt idx="20">
                  <c:v>EDUCAÇÃO DO CAMPO</c:v>
                </c:pt>
                <c:pt idx="21">
                  <c:v>LICENCIATURA INDÍGENA</c:v>
                </c:pt>
                <c:pt idx="22">
                  <c:v>AGRONOMIA</c:v>
                </c:pt>
                <c:pt idx="23">
                  <c:v>ENGENHARIA AGRÍCOLA</c:v>
                </c:pt>
                <c:pt idx="24">
                  <c:v>ENGENHARIA DE AQUICULTURA</c:v>
                </c:pt>
                <c:pt idx="25">
                  <c:v>ZOOTECNIA</c:v>
                </c:pt>
                <c:pt idx="26">
                  <c:v>BIOTECNOLOGIA</c:v>
                </c:pt>
                <c:pt idx="27">
                  <c:v>CIÊNCIAS BIOLÓGICAS </c:v>
                </c:pt>
                <c:pt idx="28">
                  <c:v>GESTÃO AMBIENTAL</c:v>
                </c:pt>
                <c:pt idx="29">
                  <c:v>CIÊNCIAS SOCIAIS</c:v>
                </c:pt>
                <c:pt idx="30">
                  <c:v>GEOGRAFIA</c:v>
                </c:pt>
                <c:pt idx="31">
                  <c:v>HISTÓRIA </c:v>
                </c:pt>
                <c:pt idx="32">
                  <c:v>PSICOLOGIA</c:v>
                </c:pt>
                <c:pt idx="33">
                  <c:v>MEDICINA</c:v>
                </c:pt>
                <c:pt idx="34">
                  <c:v>NUTRIÇÃO</c:v>
                </c:pt>
              </c:strCache>
            </c:strRef>
          </c:cat>
          <c:val>
            <c:numRef>
              <c:f>'bolsa PROLICEN'!$O$18:$O$52</c:f>
              <c:numCache>
                <c:formatCode>General</c:formatCode>
                <c:ptCount val="3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3</c:v>
                </c:pt>
                <c:pt idx="8">
                  <c:v>3</c:v>
                </c:pt>
                <c:pt idx="9">
                  <c:v>2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1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100"/>
        <c:axId val="117809536"/>
        <c:axId val="117811072"/>
      </c:barChart>
      <c:catAx>
        <c:axId val="11780953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9360" cap="flat" cmpd="sng" algn="ctr">
            <a:solidFill>
              <a:srgbClr val="878787"/>
            </a:solidFill>
            <a:prstDash val="solid"/>
            <a:round/>
          </a:ln>
        </c:spPr>
        <c:txPr>
          <a:bodyPr rot="-60000000" spcFirstLastPara="0" vertOverflow="ellipsis" vert="horz" wrap="square" anchor="ctr" anchorCtr="1"/>
          <a:lstStyle/>
          <a:p>
            <a:pPr>
              <a:defRPr lang="pt-BR" sz="700" b="0" i="0" u="none" strike="noStrike" kern="1200" spc="-1" baseline="0">
                <a:solidFill>
                  <a:srgbClr val="000000"/>
                </a:solidFill>
                <a:latin typeface="Century Gothic" panose="020B0502020202020204"/>
                <a:ea typeface="+mn-ea"/>
                <a:cs typeface="+mn-cs"/>
              </a:defRPr>
            </a:pPr>
          </a:p>
        </c:txPr>
        <c:crossAx val="117811072"/>
        <c:crosses val="autoZero"/>
        <c:auto val="1"/>
        <c:lblAlgn val="ctr"/>
        <c:lblOffset val="100"/>
        <c:noMultiLvlLbl val="1"/>
      </c:catAx>
      <c:valAx>
        <c:axId val="117811072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one"/>
        <c:txPr>
          <a:bodyPr rot="-60000000" spcFirstLastPara="0" vertOverflow="ellipsis" vert="horz" wrap="square" anchor="ctr" anchorCtr="1"/>
          <a:lstStyle/>
          <a:p>
            <a:pPr>
              <a:defRPr lang="pt-BR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117809536"/>
        <c:crosses val="autoZero"/>
        <c:crossBetween val="between"/>
      </c:valAx>
      <c:spPr>
        <a:noFill/>
        <a:ln w="9360">
          <a:noFill/>
          <a:round/>
        </a:ln>
        <a:effectLst/>
      </c:spPr>
    </c:plotArea>
    <c:plotVisOnly val="1"/>
    <c:dispBlanksAs val="gap"/>
    <c:showDLblsOverMax val="1"/>
  </c:chart>
  <c:spPr>
    <a:solidFill>
      <a:srgbClr val="FFFFFF"/>
    </a:solidFill>
    <a:ln>
      <a:noFill/>
    </a:ln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5699658703072"/>
          <c:y val="0.0158752262916028"/>
          <c:w val="0.579424670892248"/>
          <c:h val="0.979947082579028"/>
        </c:manualLayout>
      </c:layout>
      <c:barChart>
        <c:barDir val="bar"/>
        <c:grouping val="stacked"/>
        <c:varyColors val="0"/>
        <c:ser>
          <c:idx val="0"/>
          <c:order val="0"/>
          <c:spPr>
            <a:solidFill>
              <a:srgbClr val="00B050"/>
            </a:solidFill>
            <a:ln>
              <a:noFill/>
            </a:ln>
          </c:spPr>
          <c:invertIfNegative val="0"/>
          <c:dLbls>
            <c:dLbl>
              <c:idx val="0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16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17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18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19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20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21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22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23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24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>
                    <c:manualLayout>
                      <c:w val="0.0680021903559598"/>
                      <c:h val="0.0345020962437862"/>
                    </c:manualLayout>
                  </c15:layout>
                </c:ext>
              </c:extLst>
            </c:dLbl>
            <c:dLbl>
              <c:idx val="25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26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27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28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29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30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31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32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33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700" b="0" i="0" u="none" strike="noStrike" kern="1200" spc="-1" baseline="0">
                    <a:solidFill>
                      <a:srgbClr val="000000"/>
                    </a:solidFill>
                    <a:latin typeface="Century Gothic" panose="020B0502020202020204"/>
                    <a:ea typeface="+mn-ea"/>
                    <a:cs typeface="+mn-cs"/>
                  </a:defRPr>
                </a:pPr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strRef>
              <c:f>'bolsa PROLICEN'!$C$150:$C$184</c:f>
              <c:strCache>
                <c:ptCount val="35"/>
                <c:pt idx="0">
                  <c:v>LETRAS LIBRAS</c:v>
                </c:pt>
                <c:pt idx="1">
                  <c:v>ARTES CÊNICAS</c:v>
                </c:pt>
                <c:pt idx="2">
                  <c:v>LETRAS</c:v>
                </c:pt>
                <c:pt idx="3">
                  <c:v>ADMINISTRAÇÃO</c:v>
                </c:pt>
                <c:pt idx="4">
                  <c:v>CIÊNCIAS CONTÁBEIS</c:v>
                </c:pt>
                <c:pt idx="5">
                  <c:v>CIÊNCIAS ECONÔMICAS</c:v>
                </c:pt>
                <c:pt idx="6">
                  <c:v>ENGENHARIA DE COMPUTAÇÃO</c:v>
                </c:pt>
                <c:pt idx="7">
                  <c:v>FÍSICA</c:v>
                </c:pt>
                <c:pt idx="8">
                  <c:v>MATEMÁTICA</c:v>
                </c:pt>
                <c:pt idx="9">
                  <c:v>QUÍMICA</c:v>
                </c:pt>
                <c:pt idx="10">
                  <c:v>SISTEMAS DE INFORMAÇÃO</c:v>
                </c:pt>
                <c:pt idx="11">
                  <c:v>DIREITO</c:v>
                </c:pt>
                <c:pt idx="12">
                  <c:v>RELAÇÕES INTERNACIONAIS</c:v>
                </c:pt>
                <c:pt idx="13">
                  <c:v>EDUCAÇÃO FÍSICA</c:v>
                </c:pt>
                <c:pt idx="14">
                  <c:v>PEDAGOGIA</c:v>
                </c:pt>
                <c:pt idx="15">
                  <c:v>ENGENHARIA CIVIL</c:v>
                </c:pt>
                <c:pt idx="16">
                  <c:v>ENGENHARIA DE ALIMENTOS</c:v>
                </c:pt>
                <c:pt idx="17">
                  <c:v>ENGENHARIA DE ENERGIA</c:v>
                </c:pt>
                <c:pt idx="18">
                  <c:v>ENGENHARIA DE PRODUÇÃO</c:v>
                </c:pt>
                <c:pt idx="19">
                  <c:v>ENGENHARIA MECÂNICA</c:v>
                </c:pt>
                <c:pt idx="20">
                  <c:v>EDUCAÇÃO DO CAMPO</c:v>
                </c:pt>
                <c:pt idx="21">
                  <c:v>LICENCIATURA INDÍGENA</c:v>
                </c:pt>
                <c:pt idx="22">
                  <c:v>AGRONOMIA</c:v>
                </c:pt>
                <c:pt idx="23">
                  <c:v>ENGENHARIA AGRÍCOLA</c:v>
                </c:pt>
                <c:pt idx="24">
                  <c:v>ENGENHARIA DE AQUICULTURA</c:v>
                </c:pt>
                <c:pt idx="25">
                  <c:v>ZOOTECNIA</c:v>
                </c:pt>
                <c:pt idx="26">
                  <c:v>BIOTECNOLOGIA</c:v>
                </c:pt>
                <c:pt idx="27">
                  <c:v>CIÊNCIAS BIOLÓGICAS </c:v>
                </c:pt>
                <c:pt idx="28">
                  <c:v>GESTÃO AMBIENTAL</c:v>
                </c:pt>
                <c:pt idx="29">
                  <c:v>CIÊNCIAS SOCIAIS</c:v>
                </c:pt>
                <c:pt idx="30">
                  <c:v>GEOGRAFIA</c:v>
                </c:pt>
                <c:pt idx="31">
                  <c:v>HISTÓRIA </c:v>
                </c:pt>
                <c:pt idx="32">
                  <c:v>PSICOLOGIA</c:v>
                </c:pt>
                <c:pt idx="33">
                  <c:v>MEDICINA</c:v>
                </c:pt>
                <c:pt idx="34">
                  <c:v>NUTRIÇÃO</c:v>
                </c:pt>
              </c:strCache>
            </c:strRef>
          </c:cat>
          <c:val>
            <c:numRef>
              <c:f>'bolsa PROLICEN'!$P$150:$P$184</c:f>
              <c:numCache>
                <c:formatCode>"R$ "#,##0.00;"-R$ "#,##0.00</c:formatCode>
                <c:ptCount val="35"/>
                <c:pt idx="0">
                  <c:v>0</c:v>
                </c:pt>
                <c:pt idx="1">
                  <c:v>2800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11600</c:v>
                </c:pt>
                <c:pt idx="8">
                  <c:v>8280</c:v>
                </c:pt>
                <c:pt idx="9">
                  <c:v>12800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4267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8400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1200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100"/>
        <c:axId val="95927296"/>
        <c:axId val="117785344"/>
      </c:barChart>
      <c:catAx>
        <c:axId val="9592729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9360" cap="flat" cmpd="sng" algn="ctr">
            <a:solidFill>
              <a:srgbClr val="878787"/>
            </a:solidFill>
            <a:prstDash val="solid"/>
            <a:round/>
          </a:ln>
        </c:spPr>
        <c:txPr>
          <a:bodyPr rot="-60000000" spcFirstLastPara="0" vertOverflow="ellipsis" vert="horz" wrap="square" anchor="ctr" anchorCtr="1"/>
          <a:lstStyle/>
          <a:p>
            <a:pPr>
              <a:defRPr lang="pt-BR" sz="700" b="0" i="0" u="none" strike="noStrike" kern="1200" spc="-1" baseline="0">
                <a:solidFill>
                  <a:srgbClr val="000000"/>
                </a:solidFill>
                <a:latin typeface="Century Gothic" panose="020B0502020202020204"/>
                <a:ea typeface="+mn-ea"/>
                <a:cs typeface="+mn-cs"/>
              </a:defRPr>
            </a:pPr>
          </a:p>
        </c:txPr>
        <c:crossAx val="117785344"/>
        <c:crosses val="autoZero"/>
        <c:auto val="1"/>
        <c:lblAlgn val="ctr"/>
        <c:lblOffset val="100"/>
        <c:noMultiLvlLbl val="1"/>
      </c:catAx>
      <c:valAx>
        <c:axId val="117785344"/>
        <c:scaling>
          <c:orientation val="minMax"/>
        </c:scaling>
        <c:delete val="1"/>
        <c:axPos val="b"/>
        <c:numFmt formatCode="&quot;R$ &quot;#,##0.00;&quot;-R$ &quot;#,##0.00" sourceLinked="0"/>
        <c:majorTickMark val="out"/>
        <c:minorTickMark val="none"/>
        <c:tickLblPos val="none"/>
        <c:txPr>
          <a:bodyPr rot="-60000000" spcFirstLastPara="0" vertOverflow="ellipsis" vert="horz" wrap="square" anchor="ctr" anchorCtr="1"/>
          <a:lstStyle/>
          <a:p>
            <a:pPr>
              <a:defRPr lang="pt-BR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95927296"/>
        <c:crosses val="autoZero"/>
        <c:crossBetween val="between"/>
      </c:valAx>
      <c:spPr>
        <a:noFill/>
        <a:ln w="9360">
          <a:noFill/>
          <a:round/>
        </a:ln>
        <a:effectLst/>
      </c:spPr>
    </c:plotArea>
    <c:plotVisOnly val="1"/>
    <c:dispBlanksAs val="gap"/>
    <c:showDLblsOverMax val="1"/>
  </c:chart>
  <c:spPr>
    <a:solidFill>
      <a:srgbClr val="FFFFFF"/>
    </a:solidFill>
    <a:ln>
      <a:noFill/>
    </a:ln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4724964739069"/>
          <c:y val="0.0462083400418612"/>
          <c:w val="0.892630465444288"/>
          <c:h val="0.71663178232168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'[2017_Relatório de Indicadores da PROGRAD - UFGD (Bolsas) - v.1.0.xlsx]bolsas_ofertadas'!$B$45</c:f>
              <c:strCache>
                <c:ptCount val="1"/>
                <c:pt idx="0">
                  <c:v>Discentes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1000" b="0" i="0" u="none" strike="noStrike" kern="1200" spc="-1" baseline="0">
                    <a:solidFill>
                      <a:srgbClr val="000000"/>
                    </a:solidFill>
                    <a:latin typeface="Century Gothic" panose="020B0502020202020204"/>
                    <a:ea typeface="+mn-ea"/>
                    <a:cs typeface="+mn-cs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numRef>
              <c:f>'[2017_Relatório de Indicadores da PROGRAD - UFGD (Bolsas) - v.1.0.xlsx]bolsas_ofertadas'!$C$44:$N$44</c:f>
              <c:numCache>
                <c:formatCode>0</c:formatCode>
                <c:ptCount val="12"/>
                <c:pt idx="0" c:formatCode="0">
                  <c:v>2006</c:v>
                </c:pt>
                <c:pt idx="1" c:formatCode="0">
                  <c:v>2007</c:v>
                </c:pt>
                <c:pt idx="2" c:formatCode="0">
                  <c:v>2008</c:v>
                </c:pt>
                <c:pt idx="3" c:formatCode="0">
                  <c:v>2009</c:v>
                </c:pt>
                <c:pt idx="4" c:formatCode="0">
                  <c:v>2010</c:v>
                </c:pt>
                <c:pt idx="5" c:formatCode="0">
                  <c:v>2011</c:v>
                </c:pt>
                <c:pt idx="6" c:formatCode="0">
                  <c:v>2012</c:v>
                </c:pt>
                <c:pt idx="7" c:formatCode="0">
                  <c:v>2013</c:v>
                </c:pt>
                <c:pt idx="8" c:formatCode="0">
                  <c:v>2014</c:v>
                </c:pt>
                <c:pt idx="9" c:formatCode="0">
                  <c:v>2015</c:v>
                </c:pt>
                <c:pt idx="10" c:formatCode="0">
                  <c:v>2016</c:v>
                </c:pt>
                <c:pt idx="11" c:formatCode="0">
                  <c:v>2017</c:v>
                </c:pt>
              </c:numCache>
            </c:numRef>
          </c:cat>
          <c:val>
            <c:numRef>
              <c:f>'[2017_Relatório de Indicadores da PROGRAD - UFGD (Bolsas) - v.1.0.xlsx]bolsas_ofertadas'!$C$45:$N$45</c:f>
              <c:numCache>
                <c:formatCode>#,##0</c:formatCode>
                <c:ptCount val="12"/>
                <c:pt idx="0">
                  <c:v>12</c:v>
                </c:pt>
                <c:pt idx="1">
                  <c:v>16</c:v>
                </c:pt>
                <c:pt idx="2">
                  <c:v>20</c:v>
                </c:pt>
                <c:pt idx="3">
                  <c:v>32</c:v>
                </c:pt>
                <c:pt idx="4">
                  <c:v>82</c:v>
                </c:pt>
                <c:pt idx="5">
                  <c:v>101</c:v>
                </c:pt>
                <c:pt idx="6">
                  <c:v>108</c:v>
                </c:pt>
                <c:pt idx="7">
                  <c:v>108</c:v>
                </c:pt>
                <c:pt idx="8">
                  <c:v>108</c:v>
                </c:pt>
                <c:pt idx="9">
                  <c:v>108</c:v>
                </c:pt>
                <c:pt idx="10">
                  <c:v>108</c:v>
                </c:pt>
                <c:pt idx="11">
                  <c:v>108</c:v>
                </c:pt>
              </c:numCache>
            </c:numRef>
          </c:val>
        </c:ser>
        <c:ser>
          <c:idx val="1"/>
          <c:order val="1"/>
          <c:tx>
            <c:strRef>
              <c:f>'[2017_Relatório de Indicadores da PROGRAD - UFGD (Bolsas) - v.1.0.xlsx]bolsas_ofertadas'!$B$46</c:f>
              <c:strCache>
                <c:ptCount val="1"/>
                <c:pt idx="0">
                  <c:v>Docentes</c:v>
                </c:pt>
              </c:strCache>
            </c:strRef>
          </c:tx>
          <c:spPr>
            <a:solidFill>
              <a:srgbClr val="E46C0A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1000" b="0" i="0" u="none" strike="noStrike" kern="1200" spc="-1" baseline="0">
                    <a:solidFill>
                      <a:srgbClr val="000000"/>
                    </a:solidFill>
                    <a:latin typeface="Century Gothic" panose="020B0502020202020204"/>
                    <a:ea typeface="+mn-ea"/>
                    <a:cs typeface="+mn-cs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numRef>
              <c:f>'[2017_Relatório de Indicadores da PROGRAD - UFGD (Bolsas) - v.1.0.xlsx]bolsas_ofertadas'!$C$44:$N$44</c:f>
              <c:numCache>
                <c:formatCode>0</c:formatCode>
                <c:ptCount val="12"/>
                <c:pt idx="0" c:formatCode="0">
                  <c:v>2006</c:v>
                </c:pt>
                <c:pt idx="1" c:formatCode="0">
                  <c:v>2007</c:v>
                </c:pt>
                <c:pt idx="2" c:formatCode="0">
                  <c:v>2008</c:v>
                </c:pt>
                <c:pt idx="3" c:formatCode="0">
                  <c:v>2009</c:v>
                </c:pt>
                <c:pt idx="4" c:formatCode="0">
                  <c:v>2010</c:v>
                </c:pt>
                <c:pt idx="5" c:formatCode="0">
                  <c:v>2011</c:v>
                </c:pt>
                <c:pt idx="6" c:formatCode="0">
                  <c:v>2012</c:v>
                </c:pt>
                <c:pt idx="7" c:formatCode="0">
                  <c:v>2013</c:v>
                </c:pt>
                <c:pt idx="8" c:formatCode="0">
                  <c:v>2014</c:v>
                </c:pt>
                <c:pt idx="9" c:formatCode="0">
                  <c:v>2015</c:v>
                </c:pt>
                <c:pt idx="10" c:formatCode="0">
                  <c:v>2016</c:v>
                </c:pt>
                <c:pt idx="11" c:formatCode="0">
                  <c:v>2017</c:v>
                </c:pt>
              </c:numCache>
            </c:numRef>
          </c:cat>
          <c:val>
            <c:numRef>
              <c:f>'[2017_Relatório de Indicadores da PROGRAD - UFGD (Bolsas) - v.1.0.xlsx]bolsas_ofertadas'!$C$46:$N$46</c:f>
              <c:numCache>
                <c:formatCode>#,##0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4</c:v>
                </c:pt>
                <c:pt idx="4">
                  <c:v>9</c:v>
                </c:pt>
                <c:pt idx="5">
                  <c:v>9</c:v>
                </c:pt>
                <c:pt idx="6">
                  <c:v>9</c:v>
                </c:pt>
                <c:pt idx="7">
                  <c:v>9</c:v>
                </c:pt>
                <c:pt idx="8">
                  <c:v>9</c:v>
                </c:pt>
                <c:pt idx="9">
                  <c:v>9</c:v>
                </c:pt>
                <c:pt idx="10">
                  <c:v>9</c:v>
                </c:pt>
                <c:pt idx="11">
                  <c:v>9</c:v>
                </c:pt>
              </c:numCache>
            </c:numRef>
          </c:val>
        </c:ser>
        <c:ser>
          <c:idx val="2"/>
          <c:order val="2"/>
          <c:tx>
            <c:strRef>
              <c:f>'[2017_Relatório de Indicadores da PROGRAD - UFGD (Bolsas) - v.1.0.xlsx]bolsas_ofertadas'!$B$47</c:f>
              <c:strCache>
                <c:ptCount val="1"/>
                <c:pt idx="0">
                  <c:v>Total PET</c:v>
                </c:pt>
              </c:strCache>
            </c:strRef>
          </c:tx>
          <c:spPr>
            <a:noFill/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1000" b="0" i="0" u="none" strike="noStrike" kern="1200" spc="-1" baseline="0">
                    <a:solidFill>
                      <a:srgbClr val="000000"/>
                    </a:solidFill>
                    <a:latin typeface="Century Gothic" panose="020B0502020202020204"/>
                    <a:ea typeface="+mn-ea"/>
                    <a:cs typeface="+mn-cs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numRef>
              <c:f>'[2017_Relatório de Indicadores da PROGRAD - UFGD (Bolsas) - v.1.0.xlsx]bolsas_ofertadas'!$C$44:$N$44</c:f>
              <c:numCache>
                <c:formatCode>0</c:formatCode>
                <c:ptCount val="12"/>
                <c:pt idx="0" c:formatCode="0">
                  <c:v>2006</c:v>
                </c:pt>
                <c:pt idx="1" c:formatCode="0">
                  <c:v>2007</c:v>
                </c:pt>
                <c:pt idx="2" c:formatCode="0">
                  <c:v>2008</c:v>
                </c:pt>
                <c:pt idx="3" c:formatCode="0">
                  <c:v>2009</c:v>
                </c:pt>
                <c:pt idx="4" c:formatCode="0">
                  <c:v>2010</c:v>
                </c:pt>
                <c:pt idx="5" c:formatCode="0">
                  <c:v>2011</c:v>
                </c:pt>
                <c:pt idx="6" c:formatCode="0">
                  <c:v>2012</c:v>
                </c:pt>
                <c:pt idx="7" c:formatCode="0">
                  <c:v>2013</c:v>
                </c:pt>
                <c:pt idx="8" c:formatCode="0">
                  <c:v>2014</c:v>
                </c:pt>
                <c:pt idx="9" c:formatCode="0">
                  <c:v>2015</c:v>
                </c:pt>
                <c:pt idx="10" c:formatCode="0">
                  <c:v>2016</c:v>
                </c:pt>
                <c:pt idx="11" c:formatCode="0">
                  <c:v>2017</c:v>
                </c:pt>
              </c:numCache>
            </c:numRef>
          </c:cat>
          <c:val>
            <c:numRef>
              <c:f>'[2017_Relatório de Indicadores da PROGRAD - UFGD (Bolsas) - v.1.0.xlsx]bolsas_ofertadas'!$C$47:$N$47</c:f>
              <c:numCache>
                <c:formatCode>#,##0</c:formatCode>
                <c:ptCount val="12"/>
                <c:pt idx="0">
                  <c:v>13</c:v>
                </c:pt>
                <c:pt idx="1">
                  <c:v>18</c:v>
                </c:pt>
                <c:pt idx="2">
                  <c:v>22</c:v>
                </c:pt>
                <c:pt idx="3">
                  <c:v>36</c:v>
                </c:pt>
                <c:pt idx="4">
                  <c:v>91</c:v>
                </c:pt>
                <c:pt idx="5">
                  <c:v>110</c:v>
                </c:pt>
                <c:pt idx="6">
                  <c:v>117</c:v>
                </c:pt>
                <c:pt idx="7">
                  <c:v>117</c:v>
                </c:pt>
                <c:pt idx="8">
                  <c:v>117</c:v>
                </c:pt>
                <c:pt idx="9">
                  <c:v>117</c:v>
                </c:pt>
                <c:pt idx="10">
                  <c:v>117</c:v>
                </c:pt>
                <c:pt idx="11">
                  <c:v>117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100"/>
        <c:axId val="96421376"/>
        <c:axId val="96422912"/>
      </c:barChart>
      <c:catAx>
        <c:axId val="96421376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spPr>
          <a:ln w="9360" cap="flat" cmpd="sng" algn="ctr">
            <a:solidFill>
              <a:srgbClr val="878787"/>
            </a:solidFill>
            <a:prstDash val="solid"/>
            <a:round/>
          </a:ln>
        </c:spPr>
        <c:txPr>
          <a:bodyPr rot="-60000000" spcFirstLastPara="0" vertOverflow="ellipsis" vert="horz" wrap="square" anchor="ctr" anchorCtr="1"/>
          <a:lstStyle/>
          <a:p>
            <a:pPr>
              <a:defRPr lang="pt-BR" sz="1000" b="0" i="0" u="none" strike="noStrike" kern="1200" spc="-1" baseline="0">
                <a:solidFill>
                  <a:srgbClr val="000000"/>
                </a:solidFill>
                <a:latin typeface="Century Gothic" panose="020B0502020202020204"/>
                <a:ea typeface="+mn-ea"/>
                <a:cs typeface="+mn-cs"/>
              </a:defRPr>
            </a:pPr>
          </a:p>
        </c:txPr>
        <c:crossAx val="96422912"/>
        <c:crosses val="autoZero"/>
        <c:auto val="1"/>
        <c:lblAlgn val="ctr"/>
        <c:lblOffset val="100"/>
        <c:noMultiLvlLbl val="1"/>
      </c:catAx>
      <c:valAx>
        <c:axId val="96422912"/>
        <c:scaling>
          <c:orientation val="minMax"/>
          <c:max val="150"/>
          <c:min val="0"/>
        </c:scaling>
        <c:delete val="1"/>
        <c:axPos val="l"/>
        <c:numFmt formatCode="#,##0" sourceLinked="0"/>
        <c:majorTickMark val="out"/>
        <c:minorTickMark val="none"/>
        <c:tickLblPos val="none"/>
        <c:txPr>
          <a:bodyPr rot="-60000000" spcFirstLastPara="0" vertOverflow="ellipsis" vert="horz" wrap="square" anchor="ctr" anchorCtr="1"/>
          <a:lstStyle/>
          <a:p>
            <a:pPr>
              <a:defRPr lang="pt-BR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9642137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 rot="0" spcFirstLastPara="0" vertOverflow="ellipsis" vert="horz" wrap="square" anchor="ctr" anchorCtr="1"/>
          <a:lstStyle/>
          <a:p>
            <a:pPr>
              <a:defRPr lang="pt-BR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</c:dTable>
      <c:spPr>
        <a:noFill/>
        <a:ln w="9360">
          <a:noFill/>
          <a:round/>
        </a:ln>
        <a:effectLst/>
      </c:spPr>
    </c:plotArea>
    <c:plotVisOnly val="1"/>
    <c:dispBlanksAs val="gap"/>
    <c:showDLblsOverMax val="1"/>
  </c:chart>
  <c:spPr>
    <a:solidFill>
      <a:srgbClr val="FFFFFF"/>
    </a:solidFill>
    <a:ln w="6350" cap="flat" cmpd="sng" algn="ctr">
      <a:noFill/>
      <a:prstDash val="solid"/>
      <a:round/>
    </a:ln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1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61227440596474"/>
          <c:y val="0.0354554894254041"/>
          <c:w val="0.584333274532129"/>
          <c:h val="0.946703827645622"/>
        </c:manualLayout>
      </c:layout>
      <c:barChart>
        <c:barDir val="bar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0"/>
        <c:axId val="129824256"/>
        <c:axId val="129822720"/>
      </c:barChart>
      <c:catAx>
        <c:axId val="12982425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pt-BR" sz="7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</a:p>
        </c:txPr>
        <c:crossAx val="129822720"/>
        <c:crosses val="autoZero"/>
        <c:auto val="1"/>
        <c:lblAlgn val="ctr"/>
        <c:lblOffset val="100"/>
        <c:noMultiLvlLbl val="0"/>
      </c:catAx>
      <c:valAx>
        <c:axId val="12982272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txPr>
          <a:bodyPr rot="-60000000" spcFirstLastPara="0" vertOverflow="ellipsis" vert="horz" wrap="square" anchor="ctr" anchorCtr="1"/>
          <a:lstStyle/>
          <a:p>
            <a:pPr>
              <a:defRPr lang="pt-BR" sz="7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</a:p>
        </c:txPr>
        <c:crossAx val="1298242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lang="pt-BR" sz="700"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pPr>
    </a:p>
  </c:txPr>
  <c:externalData r:id="rId1">
    <c:autoUpdate val="0"/>
  </c:externalData>
  <c:userShapes r:id="rId2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1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3310640857393"/>
          <c:y val="0.0515262365081968"/>
          <c:w val="0.584333274532129"/>
          <c:h val="0.946703827645622"/>
        </c:manualLayout>
      </c:layout>
      <c:barChart>
        <c:barDir val="bar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0"/>
        <c:axId val="131102208"/>
        <c:axId val="131100672"/>
      </c:barChart>
      <c:catAx>
        <c:axId val="13110220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pt-BR" sz="8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</a:p>
        </c:txPr>
        <c:crossAx val="131100672"/>
        <c:crosses val="autoZero"/>
        <c:auto val="1"/>
        <c:lblAlgn val="ctr"/>
        <c:lblOffset val="100"/>
        <c:noMultiLvlLbl val="0"/>
      </c:catAx>
      <c:valAx>
        <c:axId val="131100672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txPr>
          <a:bodyPr rot="-60000000" spcFirstLastPara="0" vertOverflow="ellipsis" vert="horz" wrap="square" anchor="ctr" anchorCtr="1"/>
          <a:lstStyle/>
          <a:p>
            <a:pPr>
              <a:defRPr lang="pt-BR" sz="7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131102208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lang="pt-BR" sz="700"/>
      </a:pPr>
    </a:p>
  </c:txPr>
  <c:externalData r:id="rId1">
    <c:autoUpdate val="0"/>
  </c:externalData>
  <c:userShapes r:id="rId2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7926688857447"/>
          <c:y val="0.0960378545260742"/>
          <c:w val="0.49602103209088"/>
          <c:h val="0.759141695195203"/>
        </c:manualLayout>
      </c:layout>
      <c:pieChart>
        <c:varyColors val="1"/>
        <c:ser>
          <c:idx val="0"/>
          <c:order val="0"/>
          <c:tx>
            <c:strRef>
              <c:f>bolsas_ofertadas!$B$44</c:f>
              <c:strCache>
                <c:ptCount val="1"/>
                <c:pt idx="0">
                  <c:v>Programa de Educação Tutorial - (PET)</c:v>
                </c:pt>
              </c:strCache>
            </c:strRef>
          </c:tx>
          <c:spPr>
            <a:solidFill>
              <a:srgbClr val="4F81BD"/>
            </a:solidFill>
            <a:ln>
              <a:noFill/>
            </a:ln>
          </c:spPr>
          <c:explosion val="0"/>
          <c:dPt>
            <c:idx val="0"/>
            <c:bubble3D val="0"/>
            <c:spPr>
              <a:solidFill>
                <a:srgbClr val="4F81BD"/>
              </a:solidFill>
              <a:ln>
                <a:noFill/>
              </a:ln>
            </c:spPr>
          </c:dPt>
          <c:dPt>
            <c:idx val="1"/>
            <c:bubble3D val="0"/>
            <c:spPr>
              <a:solidFill>
                <a:srgbClr val="F79646"/>
              </a:solidFill>
              <a:ln>
                <a:noFill/>
              </a:ln>
            </c:spPr>
          </c:dPt>
          <c:dLbls>
            <c:dLbl>
              <c:idx val="0"/>
              <c:layout>
                <c:manualLayout>
                  <c:x val="0.107499506443386"/>
                  <c:y val="0.0258769315301521"/>
                </c:manualLayout>
              </c:layout>
              <c:numFmt formatCode="General" sourceLinked="1"/>
              <c:spPr>
                <a:noFill/>
                <a:ln>
                  <a:solidFill>
                    <a:srgbClr val="878787"/>
                  </a:solidFill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bestFit"/>
              <c:showLegendKey val="1"/>
              <c:showVal val="1"/>
              <c:showCatName val="1"/>
              <c:showSerName val="0"/>
              <c:showPercent val="0"/>
              <c:showBubbleSize val="1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67889943027552"/>
                      <c:h val="0.105217961213995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0.0731413988723008"/>
                  <c:y val="-0.0581134859378277"/>
                </c:manualLayout>
              </c:layout>
              <c:numFmt formatCode="General" sourceLinked="1"/>
              <c:spPr>
                <a:noFill/>
                <a:ln>
                  <a:solidFill>
                    <a:srgbClr val="878787"/>
                  </a:solidFill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bestFit"/>
              <c:showLegendKey val="1"/>
              <c:showVal val="1"/>
              <c:showCatName val="1"/>
              <c:showSerName val="0"/>
              <c:showPercent val="0"/>
              <c:showBubbleSize val="1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solidFill>
                  <a:srgbClr val="878787"/>
                </a:solidFill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800" b="0" i="0" u="none" strike="noStrike" kern="1200" spc="-1" baseline="0">
                    <a:solidFill>
                      <a:srgbClr val="000000"/>
                    </a:solidFill>
                    <a:latin typeface="Century Gothic" panose="020B0502020202020204"/>
                    <a:ea typeface="+mn-ea"/>
                    <a:cs typeface="+mn-cs"/>
                  </a:defRPr>
                </a:pPr>
              </a:p>
            </c:txPr>
            <c:dLblPos val="bestFit"/>
            <c:showLegendKey val="1"/>
            <c:showVal val="1"/>
            <c:showCatName val="1"/>
            <c:showSerName val="0"/>
            <c:showPercent val="0"/>
            <c:showBubbleSize val="1"/>
            <c:separator>
</c:separator>
            <c:showLeaderLines val="1"/>
            <c:extLst>
              <c:ext xmlns:c15="http://schemas.microsoft.com/office/drawing/2012/chart" uri="{CE6537A1-D6FC-4f65-9D91-7224C49458BB}">
                <c15:layout/>
                <c15:showLeaderLines val="1"/>
                <c15:leaderLines/>
              </c:ext>
            </c:extLst>
          </c:dLbls>
          <c:cat>
            <c:strRef>
              <c:f>bolsas_ofertadas!$B$45:$B$46</c:f>
              <c:strCache>
                <c:ptCount val="2"/>
                <c:pt idx="0">
                  <c:v>Discentes</c:v>
                </c:pt>
                <c:pt idx="1">
                  <c:v>Docentes</c:v>
                </c:pt>
              </c:strCache>
            </c:strRef>
          </c:cat>
          <c:val>
            <c:numRef>
              <c:f>bolsas_ofertadas!$N$45:$N$46</c:f>
              <c:numCache>
                <c:formatCode>#,##0</c:formatCode>
                <c:ptCount val="2"/>
                <c:pt idx="0">
                  <c:v>108</c:v>
                </c:pt>
                <c:pt idx="1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solidFill>
          <a:srgbClr val="FFFFFF"/>
        </a:solidFill>
        <a:ln>
          <a:noFill/>
        </a:ln>
      </c:spPr>
    </c:plotArea>
    <c:plotVisOnly val="1"/>
    <c:dispBlanksAs val="zero"/>
    <c:showDLblsOverMax val="1"/>
  </c:chart>
  <c:spPr>
    <a:solidFill>
      <a:srgbClr val="FFFFFF"/>
    </a:solidFill>
    <a:ln>
      <a:noFill/>
    </a:ln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2917344735392"/>
          <c:y val="0.0346439681305252"/>
          <c:w val="0.820906156128712"/>
          <c:h val="0.80096854317774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'bolsa PET_discente'!$D$95</c:f>
              <c:strCache>
                <c:ptCount val="1"/>
                <c:pt idx="0">
                  <c:v>Bolsista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1000" b="0" i="0" u="none" strike="noStrike" kern="1200" spc="-1" baseline="0">
                    <a:solidFill>
                      <a:srgbClr val="000000"/>
                    </a:solidFill>
                    <a:latin typeface="Century Gothic" panose="020B0502020202020204"/>
                    <a:ea typeface="+mn-ea"/>
                    <a:cs typeface="+mn-cs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strRef>
              <c:f>PIBID_Diversidade!$C$17:$N$17</c:f>
              <c:strCache>
                <c:ptCount val="12"/>
                <c:pt idx="0">
                  <c:v>Jan</c:v>
                </c:pt>
                <c:pt idx="1">
                  <c:v>Fev</c:v>
                </c:pt>
                <c:pt idx="2">
                  <c:v>Mar</c:v>
                </c:pt>
                <c:pt idx="3">
                  <c:v>Abr</c:v>
                </c:pt>
                <c:pt idx="4">
                  <c:v>Mai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Set</c:v>
                </c:pt>
                <c:pt idx="9">
                  <c:v>Out</c:v>
                </c:pt>
                <c:pt idx="10">
                  <c:v>Nov</c:v>
                </c:pt>
                <c:pt idx="11">
                  <c:v>Dez</c:v>
                </c:pt>
              </c:strCache>
            </c:strRef>
          </c:cat>
          <c:val>
            <c:numRef>
              <c:f>'bolsa PET_discente'!$E$95:$P$95</c:f>
              <c:numCache>
                <c:formatCode>0</c:formatCode>
                <c:ptCount val="12"/>
                <c:pt idx="0">
                  <c:v>92</c:v>
                </c:pt>
                <c:pt idx="1">
                  <c:v>90</c:v>
                </c:pt>
                <c:pt idx="2">
                  <c:v>97</c:v>
                </c:pt>
                <c:pt idx="3">
                  <c:v>97</c:v>
                </c:pt>
                <c:pt idx="4">
                  <c:v>80</c:v>
                </c:pt>
                <c:pt idx="5">
                  <c:v>103</c:v>
                </c:pt>
                <c:pt idx="6">
                  <c:v>102</c:v>
                </c:pt>
                <c:pt idx="7">
                  <c:v>99</c:v>
                </c:pt>
                <c:pt idx="8">
                  <c:v>97</c:v>
                </c:pt>
                <c:pt idx="9">
                  <c:v>105</c:v>
                </c:pt>
                <c:pt idx="10">
                  <c:v>105</c:v>
                </c:pt>
                <c:pt idx="11">
                  <c:v>104</c:v>
                </c:pt>
              </c:numCache>
            </c:numRef>
          </c:val>
        </c:ser>
        <c:ser>
          <c:idx val="1"/>
          <c:order val="1"/>
          <c:tx>
            <c:strRef>
              <c:f>'bolsa PET_discente'!$D$137</c:f>
              <c:strCache>
                <c:ptCount val="1"/>
                <c:pt idx="0">
                  <c:v>Voluntário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1000" b="0" i="0" u="none" strike="noStrike" kern="1200" spc="-1" baseline="0">
                    <a:solidFill>
                      <a:srgbClr val="000000"/>
                    </a:solidFill>
                    <a:latin typeface="Century Gothic" panose="020B0502020202020204"/>
                    <a:ea typeface="+mn-ea"/>
                    <a:cs typeface="+mn-cs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strRef>
              <c:f>PIBID_Diversidade!$C$17:$N$17</c:f>
              <c:strCache>
                <c:ptCount val="12"/>
                <c:pt idx="0">
                  <c:v>Jan</c:v>
                </c:pt>
                <c:pt idx="1">
                  <c:v>Fev</c:v>
                </c:pt>
                <c:pt idx="2">
                  <c:v>Mar</c:v>
                </c:pt>
                <c:pt idx="3">
                  <c:v>Abr</c:v>
                </c:pt>
                <c:pt idx="4">
                  <c:v>Mai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Set</c:v>
                </c:pt>
                <c:pt idx="9">
                  <c:v>Out</c:v>
                </c:pt>
                <c:pt idx="10">
                  <c:v>Nov</c:v>
                </c:pt>
                <c:pt idx="11">
                  <c:v>Dez</c:v>
                </c:pt>
              </c:strCache>
            </c:strRef>
          </c:cat>
          <c:val>
            <c:numRef>
              <c:f>'bolsa PET_discente'!$E$137:$P$137</c:f>
              <c:numCache>
                <c:formatCode>General</c:formatCode>
                <c:ptCount val="12"/>
                <c:pt idx="0">
                  <c:v>16</c:v>
                </c:pt>
                <c:pt idx="1">
                  <c:v>16</c:v>
                </c:pt>
                <c:pt idx="2">
                  <c:v>19</c:v>
                </c:pt>
                <c:pt idx="3">
                  <c:v>20</c:v>
                </c:pt>
                <c:pt idx="4">
                  <c:v>17</c:v>
                </c:pt>
                <c:pt idx="5">
                  <c:v>26</c:v>
                </c:pt>
                <c:pt idx="6">
                  <c:v>23</c:v>
                </c:pt>
                <c:pt idx="7">
                  <c:v>20</c:v>
                </c:pt>
                <c:pt idx="8">
                  <c:v>18</c:v>
                </c:pt>
                <c:pt idx="9">
                  <c:v>15</c:v>
                </c:pt>
                <c:pt idx="10">
                  <c:v>11</c:v>
                </c:pt>
                <c:pt idx="11">
                  <c:v>10</c:v>
                </c:pt>
              </c:numCache>
            </c:numRef>
          </c:val>
        </c:ser>
        <c:ser>
          <c:idx val="2"/>
          <c:order val="2"/>
          <c:tx>
            <c:strRef>
              <c:f>'bolsa PET_discente'!$C$53</c:f>
              <c:strCache>
                <c:ptCount val="1"/>
                <c:pt idx="0">
                  <c:v>Total Geral</c:v>
                </c:pt>
              </c:strCache>
            </c:strRef>
          </c:tx>
          <c:spPr>
            <a:noFill/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1000" b="0" i="0" u="none" strike="noStrike" kern="1200" spc="-1" baseline="0">
                    <a:solidFill>
                      <a:srgbClr val="000000"/>
                    </a:solidFill>
                    <a:latin typeface="Century Gothic" panose="020B0502020202020204"/>
                    <a:ea typeface="+mn-ea"/>
                    <a:cs typeface="+mn-cs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strRef>
              <c:f>PIBID_Diversidade!$C$17:$N$17</c:f>
              <c:strCache>
                <c:ptCount val="12"/>
                <c:pt idx="0">
                  <c:v>Jan</c:v>
                </c:pt>
                <c:pt idx="1">
                  <c:v>Fev</c:v>
                </c:pt>
                <c:pt idx="2">
                  <c:v>Mar</c:v>
                </c:pt>
                <c:pt idx="3">
                  <c:v>Abr</c:v>
                </c:pt>
                <c:pt idx="4">
                  <c:v>Mai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Set</c:v>
                </c:pt>
                <c:pt idx="9">
                  <c:v>Out</c:v>
                </c:pt>
                <c:pt idx="10">
                  <c:v>Nov</c:v>
                </c:pt>
                <c:pt idx="11">
                  <c:v>Dez</c:v>
                </c:pt>
              </c:strCache>
            </c:strRef>
          </c:cat>
          <c:val>
            <c:numRef>
              <c:f>'bolsa PET_discente'!$E$53:$P$53</c:f>
              <c:numCache>
                <c:formatCode>0</c:formatCode>
                <c:ptCount val="12"/>
                <c:pt idx="0">
                  <c:v>108</c:v>
                </c:pt>
                <c:pt idx="1">
                  <c:v>106</c:v>
                </c:pt>
                <c:pt idx="2">
                  <c:v>116</c:v>
                </c:pt>
                <c:pt idx="3">
                  <c:v>117</c:v>
                </c:pt>
                <c:pt idx="4">
                  <c:v>97</c:v>
                </c:pt>
                <c:pt idx="5">
                  <c:v>129</c:v>
                </c:pt>
                <c:pt idx="6">
                  <c:v>125</c:v>
                </c:pt>
                <c:pt idx="7">
                  <c:v>119</c:v>
                </c:pt>
                <c:pt idx="8">
                  <c:v>115</c:v>
                </c:pt>
                <c:pt idx="9">
                  <c:v>120</c:v>
                </c:pt>
                <c:pt idx="10">
                  <c:v>116</c:v>
                </c:pt>
                <c:pt idx="11">
                  <c:v>114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overlap val="100"/>
        <c:axId val="115791744"/>
        <c:axId val="115793280"/>
      </c:barChart>
      <c:catAx>
        <c:axId val="115791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360" cap="flat" cmpd="sng" algn="ctr">
            <a:solidFill>
              <a:srgbClr val="878787"/>
            </a:solidFill>
            <a:prstDash val="solid"/>
            <a:round/>
          </a:ln>
        </c:spPr>
        <c:txPr>
          <a:bodyPr rot="-60000000" spcFirstLastPara="0" vertOverflow="ellipsis" vert="horz" wrap="square" anchor="ctr" anchorCtr="1"/>
          <a:lstStyle/>
          <a:p>
            <a:pPr>
              <a:defRPr lang="pt-BR" sz="1000" b="0" i="0" u="none" strike="noStrike" kern="1200" spc="-1" baseline="0">
                <a:solidFill>
                  <a:srgbClr val="000000"/>
                </a:solidFill>
                <a:latin typeface="Century Gothic" panose="020B0502020202020204"/>
                <a:ea typeface="+mn-ea"/>
                <a:cs typeface="+mn-cs"/>
              </a:defRPr>
            </a:pPr>
          </a:p>
        </c:txPr>
        <c:crossAx val="115793280"/>
        <c:crosses val="autoZero"/>
        <c:auto val="1"/>
        <c:lblAlgn val="ctr"/>
        <c:lblOffset val="100"/>
        <c:noMultiLvlLbl val="1"/>
      </c:catAx>
      <c:valAx>
        <c:axId val="115793280"/>
        <c:scaling>
          <c:orientation val="minMax"/>
          <c:max val="120"/>
        </c:scaling>
        <c:delete val="1"/>
        <c:axPos val="l"/>
        <c:numFmt formatCode="0" sourceLinked="0"/>
        <c:majorTickMark val="none"/>
        <c:minorTickMark val="none"/>
        <c:tickLblPos val="none"/>
        <c:txPr>
          <a:bodyPr rot="-60000000" spcFirstLastPara="0" vertOverflow="ellipsis" vert="horz" wrap="square" anchor="ctr" anchorCtr="1"/>
          <a:lstStyle/>
          <a:p>
            <a:pPr>
              <a:defRPr lang="pt-BR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11579174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 rot="0" spcFirstLastPara="0" vertOverflow="ellipsis" vert="horz" wrap="square" anchor="ctr" anchorCtr="1"/>
          <a:lstStyle/>
          <a:p>
            <a:pPr>
              <a:defRPr lang="pt-BR" sz="7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</c:dTable>
      <c:spPr>
        <a:noFill/>
        <a:ln w="9360">
          <a:noFill/>
          <a:round/>
        </a:ln>
        <a:effectLst/>
      </c:spPr>
    </c:plotArea>
    <c:plotVisOnly val="1"/>
    <c:dispBlanksAs val="gap"/>
    <c:showDLblsOverMax val="1"/>
  </c:chart>
  <c:spPr>
    <a:solidFill>
      <a:srgbClr val="FFFFFF"/>
    </a:solidFill>
    <a:ln>
      <a:noFill/>
    </a:ln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1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61227440596474"/>
          <c:y val="0.0354554894254041"/>
          <c:w val="0.584333274532129"/>
          <c:h val="0.946703827645622"/>
        </c:manualLayout>
      </c:layout>
      <c:barChart>
        <c:barDir val="bar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0"/>
        <c:axId val="131249280"/>
        <c:axId val="131247488"/>
      </c:barChart>
      <c:catAx>
        <c:axId val="13124928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pt-BR" sz="7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</a:p>
        </c:txPr>
        <c:crossAx val="131247488"/>
        <c:crosses val="autoZero"/>
        <c:auto val="1"/>
        <c:lblAlgn val="ctr"/>
        <c:lblOffset val="100"/>
        <c:noMultiLvlLbl val="0"/>
      </c:catAx>
      <c:valAx>
        <c:axId val="1312474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txPr>
          <a:bodyPr rot="-60000000" spcFirstLastPara="0" vertOverflow="ellipsis" vert="horz" wrap="square" anchor="ctr" anchorCtr="1"/>
          <a:lstStyle/>
          <a:p>
            <a:pPr>
              <a:defRPr lang="pt-BR" sz="7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</a:p>
        </c:txPr>
        <c:crossAx val="131249280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lang="pt-BR" sz="700"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pPr>
    </a:p>
  </c:txPr>
  <c:externalData r:id="rId1">
    <c:autoUpdate val="0"/>
  </c:externalData>
  <c:userShapes r:id="rId2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1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61227440596474"/>
          <c:y val="0.0354554894254041"/>
          <c:w val="0.584333274532129"/>
          <c:h val="0.946703827645622"/>
        </c:manualLayout>
      </c:layout>
      <c:barChart>
        <c:barDir val="bar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0"/>
        <c:axId val="131327104"/>
        <c:axId val="131263872"/>
      </c:barChart>
      <c:catAx>
        <c:axId val="13132710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pt-BR" sz="8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</a:p>
        </c:txPr>
        <c:crossAx val="131263872"/>
        <c:crosses val="autoZero"/>
        <c:auto val="1"/>
        <c:lblAlgn val="ctr"/>
        <c:lblOffset val="100"/>
        <c:noMultiLvlLbl val="0"/>
      </c:catAx>
      <c:valAx>
        <c:axId val="131263872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txPr>
          <a:bodyPr rot="-60000000" spcFirstLastPara="0" vertOverflow="ellipsis" vert="horz" wrap="square" anchor="ctr" anchorCtr="1"/>
          <a:lstStyle/>
          <a:p>
            <a:pPr>
              <a:defRPr lang="pt-BR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13132710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lang="pt-BR"/>
      </a:pPr>
    </a:p>
  </c:txPr>
  <c:externalData r:id="rId1">
    <c:autoUpdate val="0"/>
  </c:externalData>
  <c:userShapes r:id="rId2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PIBID_Diversidade!$B$30</c:f>
              <c:strCache>
                <c:ptCount val="1"/>
                <c:pt idx="0">
                  <c:v>Modalidade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</c:spPr>
          <c:invertIfNegative val="0"/>
          <c:dLbls>
            <c:dLbl>
              <c:idx val="9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-540000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-540000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-540000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0" vertOverflow="ellipsis" vert="horz" wrap="square" lIns="38100" tIns="19050" rIns="38100" bIns="19050" anchor="ctr" anchorCtr="1"/>
              <a:lstStyle/>
              <a:p>
                <a:pPr>
                  <a:defRPr lang="pt-BR" sz="700" b="0" i="0" u="none" strike="noStrike" kern="1200" spc="-1" baseline="0">
                    <a:solidFill>
                      <a:srgbClr val="000000"/>
                    </a:solidFill>
                    <a:latin typeface="Century Gothic" panose="020B0502020202020204"/>
                    <a:ea typeface="+mn-ea"/>
                    <a:cs typeface="+mn-cs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strRef>
              <c:f>PIBID_Diversidade!$C$30:$N$30</c:f>
              <c:strCache>
                <c:ptCount val="12"/>
                <c:pt idx="0">
                  <c:v>Jan</c:v>
                </c:pt>
                <c:pt idx="1">
                  <c:v>Fev</c:v>
                </c:pt>
                <c:pt idx="2">
                  <c:v>Mar</c:v>
                </c:pt>
                <c:pt idx="3">
                  <c:v>Abr</c:v>
                </c:pt>
                <c:pt idx="4">
                  <c:v>Mai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Set</c:v>
                </c:pt>
                <c:pt idx="9">
                  <c:v>Out</c:v>
                </c:pt>
                <c:pt idx="10">
                  <c:v>Nov</c:v>
                </c:pt>
                <c:pt idx="11">
                  <c:v>Dez</c:v>
                </c:pt>
              </c:strCache>
            </c:strRef>
          </c:cat>
          <c:val>
            <c:numRef>
              <c:f>'bolsa PET_discente'!$E$181:$P$181</c:f>
              <c:numCache>
                <c:formatCode>"R$ "#,##0.00</c:formatCode>
                <c:ptCount val="12"/>
                <c:pt idx="0">
                  <c:v>33200</c:v>
                </c:pt>
                <c:pt idx="1">
                  <c:v>39200</c:v>
                </c:pt>
                <c:pt idx="2">
                  <c:v>32000</c:v>
                </c:pt>
                <c:pt idx="3">
                  <c:v>30400</c:v>
                </c:pt>
                <c:pt idx="4">
                  <c:v>30000</c:v>
                </c:pt>
                <c:pt idx="5">
                  <c:v>36400</c:v>
                </c:pt>
                <c:pt idx="6">
                  <c:v>43600</c:v>
                </c:pt>
                <c:pt idx="7">
                  <c:v>39600</c:v>
                </c:pt>
                <c:pt idx="8">
                  <c:v>35600</c:v>
                </c:pt>
                <c:pt idx="9">
                  <c:v>35200</c:v>
                </c:pt>
                <c:pt idx="10">
                  <c:v>39600</c:v>
                </c:pt>
                <c:pt idx="11">
                  <c:v>43600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overlap val="100"/>
        <c:axId val="113789568"/>
        <c:axId val="113795456"/>
      </c:barChart>
      <c:catAx>
        <c:axId val="113789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360" cap="flat" cmpd="sng" algn="ctr">
            <a:solidFill>
              <a:srgbClr val="878787"/>
            </a:solidFill>
            <a:prstDash val="solid"/>
            <a:round/>
          </a:ln>
        </c:spPr>
        <c:txPr>
          <a:bodyPr rot="-60000000" spcFirstLastPara="0" vertOverflow="ellipsis" vert="horz" wrap="square" anchor="ctr" anchorCtr="1"/>
          <a:lstStyle/>
          <a:p>
            <a:pPr>
              <a:defRPr lang="pt-BR" sz="700" b="0" i="0" u="none" strike="noStrike" kern="1200" spc="-1" baseline="0">
                <a:solidFill>
                  <a:srgbClr val="000000"/>
                </a:solidFill>
                <a:latin typeface="Century Gothic" panose="020B0502020202020204"/>
                <a:ea typeface="+mn-ea"/>
                <a:cs typeface="+mn-cs"/>
              </a:defRPr>
            </a:pPr>
          </a:p>
        </c:txPr>
        <c:crossAx val="113795456"/>
        <c:crosses val="autoZero"/>
        <c:auto val="1"/>
        <c:lblAlgn val="ctr"/>
        <c:lblOffset val="100"/>
        <c:noMultiLvlLbl val="1"/>
      </c:catAx>
      <c:valAx>
        <c:axId val="113795456"/>
        <c:scaling>
          <c:orientation val="minMax"/>
        </c:scaling>
        <c:delete val="1"/>
        <c:axPos val="l"/>
        <c:numFmt formatCode="&quot;R$ &quot;#,##0.00" sourceLinked="0"/>
        <c:majorTickMark val="out"/>
        <c:minorTickMark val="none"/>
        <c:tickLblPos val="none"/>
        <c:txPr>
          <a:bodyPr rot="-60000000" spcFirstLastPara="0" vertOverflow="ellipsis" vert="horz" wrap="square" anchor="ctr" anchorCtr="1"/>
          <a:lstStyle/>
          <a:p>
            <a:pPr>
              <a:defRPr lang="pt-BR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113789568"/>
        <c:crosses val="autoZero"/>
        <c:crossBetween val="between"/>
      </c:valAx>
      <c:spPr>
        <a:noFill/>
        <a:ln w="9360">
          <a:noFill/>
          <a:round/>
        </a:ln>
        <a:effectLst/>
      </c:spPr>
    </c:plotArea>
    <c:plotVisOnly val="1"/>
    <c:dispBlanksAs val="gap"/>
    <c:showDLblsOverMax val="1"/>
  </c:chart>
  <c:spPr>
    <a:solidFill>
      <a:srgbClr val="FFFFFF"/>
    </a:solidFill>
    <a:ln>
      <a:noFill/>
    </a:ln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205560772607814"/>
          <c:y val="0.0282485875706215"/>
          <c:w val="0.974462189095911"/>
          <c:h val="0.88574656981436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'bolsa monitoria'!$B$179</c:f>
              <c:strCache>
                <c:ptCount val="1"/>
                <c:pt idx="0">
                  <c:v>Total Geral</c:v>
                </c:pt>
              </c:strCache>
            </c:strRef>
          </c:tx>
          <c:spPr>
            <a:solidFill>
              <a:srgbClr val="F79646"/>
            </a:solidFill>
            <a:ln>
              <a:noFill/>
            </a:ln>
          </c:spPr>
          <c:invertIfNegative val="0"/>
          <c:dLbls>
            <c:dLbl>
              <c:idx val="3"/>
              <c:layout>
                <c:manualLayout>
                  <c:x val="-0.00387348939632285"/>
                  <c:y val="-0.110102878279968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-540000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-540000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0.00193674469816139"/>
                  <c:y val="-0.103986051708858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-540000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-540000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-540000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0.0096837234908068"/>
                  <c:y val="-0.100927638423304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-540000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8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0" vertOverflow="ellipsis" vert="horz" wrap="square" lIns="38100" tIns="19050" rIns="38100" bIns="19050" anchor="ctr" anchorCtr="1"/>
              <a:lstStyle/>
              <a:p>
                <a:pPr>
                  <a:defRPr lang="pt-BR" sz="800" b="0" i="0" u="none" strike="noStrike" kern="1200" spc="-1" baseline="0">
                    <a:solidFill>
                      <a:srgbClr val="000000"/>
                    </a:solidFill>
                    <a:latin typeface="Century Gothic" panose="020B0502020202020204"/>
                    <a:ea typeface="+mn-ea"/>
                    <a:cs typeface="+mn-cs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strRef>
              <c:f>'bolsa monitoria'!$D$144:$O$144</c:f>
              <c:strCache>
                <c:ptCount val="12"/>
                <c:pt idx="0">
                  <c:v>Jan/Fev⁽¹⁾</c:v>
                </c:pt>
                <c:pt idx="1">
                  <c:v>Fev/Mar</c:v>
                </c:pt>
                <c:pt idx="2">
                  <c:v>Mar/Abril</c:v>
                </c:pt>
                <c:pt idx="3">
                  <c:v>Abr/Mai⁽²⁾</c:v>
                </c:pt>
                <c:pt idx="4">
                  <c:v>Mai/Jun</c:v>
                </c:pt>
                <c:pt idx="5">
                  <c:v>Jun/Jul</c:v>
                </c:pt>
                <c:pt idx="6">
                  <c:v>Jul/Ago⁽³⁾</c:v>
                </c:pt>
                <c:pt idx="7">
                  <c:v>Ago/Set⁽⁴⁾</c:v>
                </c:pt>
                <c:pt idx="8">
                  <c:v>Set/Out</c:v>
                </c:pt>
                <c:pt idx="9">
                  <c:v>Out/Nov</c:v>
                </c:pt>
                <c:pt idx="10">
                  <c:v>Nov/Dez</c:v>
                </c:pt>
                <c:pt idx="11">
                  <c:v>Dez/Jan⁽⁴⁾</c:v>
                </c:pt>
              </c:strCache>
            </c:strRef>
          </c:cat>
          <c:val>
            <c:numRef>
              <c:f>'bolsa monitoria'!$D$179:$O$179</c:f>
              <c:numCache>
                <c:formatCode>[$R$-416]\ #,##0.00;\-[$R$-416]\ #,##0.00</c:formatCode>
                <c:ptCount val="12"/>
                <c:pt idx="0">
                  <c:v>43200</c:v>
                </c:pt>
                <c:pt idx="1">
                  <c:v>42690</c:v>
                </c:pt>
                <c:pt idx="2">
                  <c:v>41110</c:v>
                </c:pt>
                <c:pt idx="3">
                  <c:v>0</c:v>
                </c:pt>
                <c:pt idx="4">
                  <c:v>22803</c:v>
                </c:pt>
                <c:pt idx="5">
                  <c:v>26000</c:v>
                </c:pt>
                <c:pt idx="6">
                  <c:v>47787</c:v>
                </c:pt>
                <c:pt idx="7">
                  <c:v>0</c:v>
                </c:pt>
                <c:pt idx="8">
                  <c:v>27200</c:v>
                </c:pt>
                <c:pt idx="9">
                  <c:v>35000</c:v>
                </c:pt>
                <c:pt idx="10">
                  <c:v>41600</c:v>
                </c:pt>
                <c:pt idx="1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overlap val="100"/>
        <c:axId val="118114560"/>
        <c:axId val="118132736"/>
      </c:barChart>
      <c:catAx>
        <c:axId val="118114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360" cap="flat" cmpd="sng" algn="ctr">
            <a:solidFill>
              <a:srgbClr val="878787"/>
            </a:solidFill>
            <a:prstDash val="solid"/>
            <a:round/>
          </a:ln>
        </c:spPr>
        <c:txPr>
          <a:bodyPr rot="0" spcFirstLastPara="0" vertOverflow="ellipsis" vert="horz" wrap="square" anchor="ctr" anchorCtr="1"/>
          <a:lstStyle/>
          <a:p>
            <a:pPr>
              <a:defRPr lang="pt-BR" sz="650" b="0" i="0" u="none" strike="noStrike" kern="1200" spc="-1" baseline="0">
                <a:solidFill>
                  <a:srgbClr val="000000"/>
                </a:solidFill>
                <a:latin typeface="Century Gothic" panose="020B0502020202020204"/>
                <a:ea typeface="+mn-ea"/>
                <a:cs typeface="+mn-cs"/>
              </a:defRPr>
            </a:pPr>
          </a:p>
        </c:txPr>
        <c:crossAx val="118132736"/>
        <c:crosses val="autoZero"/>
        <c:auto val="1"/>
        <c:lblAlgn val="ctr"/>
        <c:lblOffset val="100"/>
        <c:noMultiLvlLbl val="1"/>
      </c:catAx>
      <c:valAx>
        <c:axId val="118132736"/>
        <c:scaling>
          <c:orientation val="minMax"/>
        </c:scaling>
        <c:delete val="1"/>
        <c:axPos val="l"/>
        <c:numFmt formatCode="[$R$-416]\ #,##0.00;\-[$R$-416]\ #,##0.00" sourceLinked="0"/>
        <c:majorTickMark val="out"/>
        <c:minorTickMark val="none"/>
        <c:tickLblPos val="none"/>
        <c:txPr>
          <a:bodyPr rot="-60000000" spcFirstLastPara="0" vertOverflow="ellipsis" vert="horz" wrap="square" anchor="ctr" anchorCtr="1"/>
          <a:lstStyle/>
          <a:p>
            <a:pPr>
              <a:defRPr lang="pt-BR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118114560"/>
        <c:crosses val="autoZero"/>
        <c:crossBetween val="between"/>
      </c:valAx>
      <c:spPr>
        <a:noFill/>
        <a:ln w="9360">
          <a:noFill/>
          <a:round/>
        </a:ln>
        <a:effectLst/>
      </c:spPr>
    </c:plotArea>
    <c:plotVisOnly val="1"/>
    <c:dispBlanksAs val="gap"/>
    <c:showDLblsOverMax val="1"/>
  </c:chart>
  <c:spPr>
    <a:solidFill>
      <a:srgbClr val="FFFFFF"/>
    </a:solidFill>
    <a:ln>
      <a:noFill/>
    </a:ln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23928350138005"/>
          <c:y val="0.0158870667163623"/>
          <c:w val="0.545823241142342"/>
          <c:h val="0.970275810659709"/>
        </c:manualLayout>
      </c:layout>
      <c:barChart>
        <c:barDir val="bar"/>
        <c:grouping val="stacked"/>
        <c:varyColors val="0"/>
        <c:ser>
          <c:idx val="0"/>
          <c:order val="0"/>
          <c:spPr>
            <a:solidFill>
              <a:srgbClr val="00B050"/>
            </a:solidFill>
            <a:ln>
              <a:noFill/>
            </a:ln>
          </c:spPr>
          <c:invertIfNegative val="0"/>
          <c:dLbls>
            <c:dLbl>
              <c:idx val="19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20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27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700" b="0" i="0" u="none" strike="noStrike" kern="1200" spc="-1" baseline="0">
                    <a:solidFill>
                      <a:srgbClr val="000000"/>
                    </a:solidFill>
                    <a:latin typeface="Century Gothic" panose="020B0502020202020204"/>
                    <a:ea typeface="+mn-ea"/>
                    <a:cs typeface="+mn-cs"/>
                  </a:defRPr>
                </a:pPr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strRef>
              <c:f>'bolsa PET_discente'!$D$18:$D$52</c:f>
              <c:strCache>
                <c:ptCount val="35"/>
                <c:pt idx="0">
                  <c:v>LETRAS LIBRAS</c:v>
                </c:pt>
                <c:pt idx="1">
                  <c:v>ARTES CÊNICAS</c:v>
                </c:pt>
                <c:pt idx="2">
                  <c:v>LETRAS</c:v>
                </c:pt>
                <c:pt idx="3">
                  <c:v>ADMINISTRAÇÃO</c:v>
                </c:pt>
                <c:pt idx="4">
                  <c:v>CIÊNCIAS CONTÁBEIS</c:v>
                </c:pt>
                <c:pt idx="5">
                  <c:v>CIÊNCIAS ECONÔMICAS</c:v>
                </c:pt>
                <c:pt idx="6">
                  <c:v>ENGENHARIA DE COMPUTAÇÃO</c:v>
                </c:pt>
                <c:pt idx="7">
                  <c:v>FÍSICA</c:v>
                </c:pt>
                <c:pt idx="8">
                  <c:v>MATEMÁTICA</c:v>
                </c:pt>
                <c:pt idx="9">
                  <c:v>QUÍMICA</c:v>
                </c:pt>
                <c:pt idx="10">
                  <c:v>SISTEMAS DE INFORMAÇÃO</c:v>
                </c:pt>
                <c:pt idx="11">
                  <c:v>DIREITO</c:v>
                </c:pt>
                <c:pt idx="12">
                  <c:v>RELAÇÕES INTERNACIONAIS</c:v>
                </c:pt>
                <c:pt idx="13">
                  <c:v>EDUCAÇÃO FÍSICA</c:v>
                </c:pt>
                <c:pt idx="14">
                  <c:v>PEDAGOGIA</c:v>
                </c:pt>
                <c:pt idx="15">
                  <c:v>ENGENHARIA CIVIL</c:v>
                </c:pt>
                <c:pt idx="16">
                  <c:v>ENGENHARIA DE ALIMENTOS</c:v>
                </c:pt>
                <c:pt idx="17">
                  <c:v>ENGENHARIA DE ENERGIA</c:v>
                </c:pt>
                <c:pt idx="18">
                  <c:v>ENGENHARIA DE PRODUÇÃO</c:v>
                </c:pt>
                <c:pt idx="19">
                  <c:v>ENGENHARIA MECÂNICA</c:v>
                </c:pt>
                <c:pt idx="20">
                  <c:v>EDUCAÇÃO DO CAMPO</c:v>
                </c:pt>
                <c:pt idx="21">
                  <c:v>LICENCIATURA INDÍGENA</c:v>
                </c:pt>
                <c:pt idx="22">
                  <c:v>AGRONOMIA</c:v>
                </c:pt>
                <c:pt idx="23">
                  <c:v>ENGENHARIA AGRÍCOLA</c:v>
                </c:pt>
                <c:pt idx="24">
                  <c:v>ENGENHARIA DE AQUICULTURA</c:v>
                </c:pt>
                <c:pt idx="25">
                  <c:v>ZOOTECNIA</c:v>
                </c:pt>
                <c:pt idx="26">
                  <c:v>BIOTECNOLOGIA</c:v>
                </c:pt>
                <c:pt idx="27">
                  <c:v>CIÊNCIAS BIOLÓGICAS </c:v>
                </c:pt>
                <c:pt idx="28">
                  <c:v>GESTÃO AMBIENTAL</c:v>
                </c:pt>
                <c:pt idx="29">
                  <c:v>CIÊNCIAS SOCIAIS</c:v>
                </c:pt>
                <c:pt idx="30">
                  <c:v>GEOGRAFIA</c:v>
                </c:pt>
                <c:pt idx="31">
                  <c:v>HISTÓRIA </c:v>
                </c:pt>
                <c:pt idx="32">
                  <c:v>MEDICINA</c:v>
                </c:pt>
                <c:pt idx="33">
                  <c:v>NUTRIÇÃO</c:v>
                </c:pt>
                <c:pt idx="34">
                  <c:v>PSICOLOGIA</c:v>
                </c:pt>
              </c:strCache>
            </c:strRef>
          </c:cat>
          <c:val>
            <c:numRef>
              <c:f>'bolsa PET_discente'!$P$18:$P$52</c:f>
              <c:numCache>
                <c:formatCode>0</c:formatCode>
                <c:ptCount val="35"/>
                <c:pt idx="0">
                  <c:v>0</c:v>
                </c:pt>
                <c:pt idx="1">
                  <c:v>0</c:v>
                </c:pt>
                <c:pt idx="2">
                  <c:v>13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13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15</c:v>
                </c:pt>
                <c:pt idx="23">
                  <c:v>9</c:v>
                </c:pt>
                <c:pt idx="24">
                  <c:v>0</c:v>
                </c:pt>
                <c:pt idx="25">
                  <c:v>13</c:v>
                </c:pt>
                <c:pt idx="26">
                  <c:v>0</c:v>
                </c:pt>
                <c:pt idx="27">
                  <c:v>15</c:v>
                </c:pt>
                <c:pt idx="28">
                  <c:v>0</c:v>
                </c:pt>
                <c:pt idx="29">
                  <c:v>0</c:v>
                </c:pt>
                <c:pt idx="30">
                  <c:v>11</c:v>
                </c:pt>
                <c:pt idx="31">
                  <c:v>12</c:v>
                </c:pt>
                <c:pt idx="32">
                  <c:v>0</c:v>
                </c:pt>
                <c:pt idx="33">
                  <c:v>0</c:v>
                </c:pt>
                <c:pt idx="34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100"/>
        <c:axId val="115847936"/>
        <c:axId val="115849472"/>
      </c:barChart>
      <c:catAx>
        <c:axId val="11584793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9360" cap="flat" cmpd="sng" algn="ctr">
            <a:solidFill>
              <a:srgbClr val="878787"/>
            </a:solidFill>
            <a:prstDash val="solid"/>
            <a:round/>
          </a:ln>
        </c:spPr>
        <c:txPr>
          <a:bodyPr rot="-60000000" spcFirstLastPara="0" vertOverflow="ellipsis" vert="horz" wrap="square" anchor="ctr" anchorCtr="1"/>
          <a:lstStyle/>
          <a:p>
            <a:pPr>
              <a:defRPr lang="pt-BR" sz="700" b="0" i="0" u="none" strike="noStrike" kern="1200" spc="-1" baseline="0">
                <a:solidFill>
                  <a:srgbClr val="000000"/>
                </a:solidFill>
                <a:latin typeface="Century Gothic" panose="020B0502020202020204"/>
                <a:ea typeface="+mn-ea"/>
                <a:cs typeface="+mn-cs"/>
              </a:defRPr>
            </a:pPr>
          </a:p>
        </c:txPr>
        <c:crossAx val="115849472"/>
        <c:crosses val="autoZero"/>
        <c:auto val="1"/>
        <c:lblAlgn val="ctr"/>
        <c:lblOffset val="100"/>
        <c:noMultiLvlLbl val="1"/>
      </c:catAx>
      <c:valAx>
        <c:axId val="115849472"/>
        <c:scaling>
          <c:orientation val="minMax"/>
        </c:scaling>
        <c:delete val="1"/>
        <c:axPos val="b"/>
        <c:numFmt formatCode="0" sourceLinked="0"/>
        <c:majorTickMark val="out"/>
        <c:minorTickMark val="none"/>
        <c:tickLblPos val="none"/>
        <c:txPr>
          <a:bodyPr rot="-60000000" spcFirstLastPara="0" vertOverflow="ellipsis" vert="horz" wrap="square" anchor="ctr" anchorCtr="1"/>
          <a:lstStyle/>
          <a:p>
            <a:pPr>
              <a:defRPr lang="pt-BR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115847936"/>
        <c:crosses val="autoZero"/>
        <c:crossBetween val="between"/>
      </c:valAx>
      <c:spPr>
        <a:noFill/>
        <a:ln w="9360">
          <a:noFill/>
          <a:round/>
        </a:ln>
        <a:effectLst/>
      </c:spPr>
    </c:plotArea>
    <c:plotVisOnly val="1"/>
    <c:dispBlanksAs val="gap"/>
    <c:showDLblsOverMax val="1"/>
  </c:chart>
  <c:spPr>
    <a:solidFill>
      <a:srgbClr val="FFFFFF"/>
    </a:solidFill>
    <a:ln>
      <a:noFill/>
    </a:ln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1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85532863079615"/>
          <c:y val="0.0354555274128335"/>
          <c:w val="0.584333274532129"/>
          <c:h val="0.946703827645622"/>
        </c:manualLayout>
      </c:layout>
      <c:barChart>
        <c:barDir val="bar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0"/>
        <c:axId val="131515136"/>
        <c:axId val="131451904"/>
      </c:barChart>
      <c:catAx>
        <c:axId val="13151513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pt-BR" sz="9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</a:p>
        </c:txPr>
        <c:crossAx val="131451904"/>
        <c:crosses val="autoZero"/>
        <c:auto val="1"/>
        <c:lblAlgn val="ctr"/>
        <c:lblOffset val="100"/>
        <c:noMultiLvlLbl val="0"/>
      </c:catAx>
      <c:valAx>
        <c:axId val="13145190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txPr>
          <a:bodyPr rot="-60000000" spcFirstLastPara="0" vertOverflow="ellipsis" vert="horz" wrap="square" anchor="ctr" anchorCtr="1"/>
          <a:lstStyle/>
          <a:p>
            <a:pPr>
              <a:defRPr lang="pt-BR" sz="9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</a:p>
        </c:txPr>
        <c:crossAx val="131515136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lang="pt-BR" sz="900"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pPr>
    </a:p>
  </c:txPr>
  <c:externalData r:id="rId1">
    <c:autoUpdate val="0"/>
  </c:externalData>
  <c:userShapes r:id="rId2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23964633657071"/>
          <c:y val="0.0158334852899821"/>
          <c:w val="0.570391389999496"/>
          <c:h val="0.970248442073945"/>
        </c:manualLayout>
      </c:layout>
      <c:barChart>
        <c:barDir val="bar"/>
        <c:grouping val="stacked"/>
        <c:varyColors val="0"/>
        <c:ser>
          <c:idx val="0"/>
          <c:order val="0"/>
          <c:spPr>
            <a:solidFill>
              <a:srgbClr val="00B050"/>
            </a:solidFill>
            <a:ln>
              <a:noFill/>
            </a:ln>
          </c:spPr>
          <c:invertIfNegative val="0"/>
          <c:dLbls>
            <c:dLbl>
              <c:idx val="14"/>
              <c:layout/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>
                    <c:manualLayout>
                      <c:w val="0.0440904654596844"/>
                      <c:h val="0.024645164060059"/>
                    </c:manualLayout>
                  </c15:layout>
                </c:ext>
              </c:extLst>
            </c:dLbl>
            <c:dLbl>
              <c:idx val="19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20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27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700" b="0" i="0" u="none" strike="noStrike" kern="1200" spc="-1" baseline="0">
                    <a:solidFill>
                      <a:srgbClr val="000000"/>
                    </a:solidFill>
                    <a:latin typeface="Century Gothic" panose="020B0502020202020204"/>
                    <a:ea typeface="+mn-ea"/>
                    <a:cs typeface="+mn-cs"/>
                  </a:defRPr>
                </a:pPr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strRef>
              <c:f>'bolsa PET_discente'!$D$60:$D$94</c:f>
              <c:strCache>
                <c:ptCount val="35"/>
                <c:pt idx="0">
                  <c:v>LETRAS LIBRAS</c:v>
                </c:pt>
                <c:pt idx="1">
                  <c:v>ARTES CÊNICAS</c:v>
                </c:pt>
                <c:pt idx="2">
                  <c:v>LETRAS</c:v>
                </c:pt>
                <c:pt idx="3">
                  <c:v>ADMINISTRAÇÃO</c:v>
                </c:pt>
                <c:pt idx="4">
                  <c:v>CIÊNCIAS CONTÁBEIS</c:v>
                </c:pt>
                <c:pt idx="5">
                  <c:v>CIÊNCIAS ECONÔMICAS</c:v>
                </c:pt>
                <c:pt idx="6">
                  <c:v>ENGENHARIA DE COMPUTAÇÃO</c:v>
                </c:pt>
                <c:pt idx="7">
                  <c:v>FÍSICA</c:v>
                </c:pt>
                <c:pt idx="8">
                  <c:v>MATEMÁTICA</c:v>
                </c:pt>
                <c:pt idx="9">
                  <c:v>QUÍMICA</c:v>
                </c:pt>
                <c:pt idx="10">
                  <c:v>SISTEMAS DE INFORMAÇÃO</c:v>
                </c:pt>
                <c:pt idx="11">
                  <c:v>DIREITO</c:v>
                </c:pt>
                <c:pt idx="12">
                  <c:v>RELAÇÕES INTERNACIONAIS</c:v>
                </c:pt>
                <c:pt idx="13">
                  <c:v>EDUCAÇÃO FÍSICA</c:v>
                </c:pt>
                <c:pt idx="14">
                  <c:v>PEDAGOGIA</c:v>
                </c:pt>
                <c:pt idx="15">
                  <c:v>ENGENHARIA CIVIL</c:v>
                </c:pt>
                <c:pt idx="16">
                  <c:v>ENGENHARIA DE ALIMENTOS</c:v>
                </c:pt>
                <c:pt idx="17">
                  <c:v>ENGENHARIA DE ENERGIA</c:v>
                </c:pt>
                <c:pt idx="18">
                  <c:v>ENGENHARIA DE PRODUÇÃO</c:v>
                </c:pt>
                <c:pt idx="19">
                  <c:v>ENGENHARIA MECÂNICA</c:v>
                </c:pt>
                <c:pt idx="20">
                  <c:v>EDUCAÇÃO DO CAMPO</c:v>
                </c:pt>
                <c:pt idx="21">
                  <c:v>LICENCIATURA INDÍGENA</c:v>
                </c:pt>
                <c:pt idx="22">
                  <c:v>AGRONOMIA</c:v>
                </c:pt>
                <c:pt idx="23">
                  <c:v>ENGENHARIA AGRÍCOLA</c:v>
                </c:pt>
                <c:pt idx="24">
                  <c:v>ENGENHARIA DE AQUICULTURA</c:v>
                </c:pt>
                <c:pt idx="25">
                  <c:v>ZOOTECNIA</c:v>
                </c:pt>
                <c:pt idx="26">
                  <c:v>BIOTECNOLOGIA</c:v>
                </c:pt>
                <c:pt idx="27">
                  <c:v>CIÊNCIAS BIOLÓGICAS </c:v>
                </c:pt>
                <c:pt idx="28">
                  <c:v>GESTÃO AMBIENTAL</c:v>
                </c:pt>
                <c:pt idx="29">
                  <c:v>CIÊNCIAS SOCIAIS</c:v>
                </c:pt>
                <c:pt idx="30">
                  <c:v>GEOGRAFIA</c:v>
                </c:pt>
                <c:pt idx="31">
                  <c:v>HISTÓRIA </c:v>
                </c:pt>
                <c:pt idx="32">
                  <c:v>MEDICINA</c:v>
                </c:pt>
                <c:pt idx="33">
                  <c:v>NUTRIÇÃO</c:v>
                </c:pt>
                <c:pt idx="34">
                  <c:v>PSICOLOGIA</c:v>
                </c:pt>
              </c:strCache>
            </c:strRef>
          </c:cat>
          <c:val>
            <c:numRef>
              <c:f>'bolsa PET_discente'!$P$60:$P$94</c:f>
              <c:numCache>
                <c:formatCode>0</c:formatCode>
                <c:ptCount val="35"/>
                <c:pt idx="0">
                  <c:v>0</c:v>
                </c:pt>
                <c:pt idx="1">
                  <c:v>0</c:v>
                </c:pt>
                <c:pt idx="2">
                  <c:v>12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12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12</c:v>
                </c:pt>
                <c:pt idx="23">
                  <c:v>9</c:v>
                </c:pt>
                <c:pt idx="24">
                  <c:v>0</c:v>
                </c:pt>
                <c:pt idx="25">
                  <c:v>12</c:v>
                </c:pt>
                <c:pt idx="26">
                  <c:v>0</c:v>
                </c:pt>
                <c:pt idx="27">
                  <c:v>12</c:v>
                </c:pt>
                <c:pt idx="28">
                  <c:v>0</c:v>
                </c:pt>
                <c:pt idx="29">
                  <c:v>0</c:v>
                </c:pt>
                <c:pt idx="30">
                  <c:v>11</c:v>
                </c:pt>
                <c:pt idx="31">
                  <c:v>12</c:v>
                </c:pt>
                <c:pt idx="32">
                  <c:v>0</c:v>
                </c:pt>
                <c:pt idx="33">
                  <c:v>0</c:v>
                </c:pt>
                <c:pt idx="34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100"/>
        <c:axId val="115890048"/>
        <c:axId val="115891584"/>
      </c:barChart>
      <c:catAx>
        <c:axId val="11589004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9360" cap="flat" cmpd="sng" algn="ctr">
            <a:solidFill>
              <a:srgbClr val="878787"/>
            </a:solidFill>
            <a:prstDash val="solid"/>
            <a:round/>
          </a:ln>
        </c:spPr>
        <c:txPr>
          <a:bodyPr rot="-60000000" spcFirstLastPara="0" vertOverflow="ellipsis" vert="horz" wrap="square" anchor="ctr" anchorCtr="1"/>
          <a:lstStyle/>
          <a:p>
            <a:pPr>
              <a:defRPr lang="pt-BR" sz="700" b="0" i="0" u="none" strike="noStrike" kern="1200" spc="-1" baseline="0">
                <a:solidFill>
                  <a:srgbClr val="000000"/>
                </a:solidFill>
                <a:latin typeface="Century Gothic" panose="020B0502020202020204"/>
                <a:ea typeface="+mn-ea"/>
                <a:cs typeface="+mn-cs"/>
              </a:defRPr>
            </a:pPr>
          </a:p>
        </c:txPr>
        <c:crossAx val="115891584"/>
        <c:crosses val="autoZero"/>
        <c:auto val="1"/>
        <c:lblAlgn val="ctr"/>
        <c:lblOffset val="100"/>
        <c:noMultiLvlLbl val="1"/>
      </c:catAx>
      <c:valAx>
        <c:axId val="115891584"/>
        <c:scaling>
          <c:orientation val="minMax"/>
        </c:scaling>
        <c:delete val="1"/>
        <c:axPos val="b"/>
        <c:numFmt formatCode="0" sourceLinked="0"/>
        <c:majorTickMark val="out"/>
        <c:minorTickMark val="none"/>
        <c:tickLblPos val="none"/>
        <c:txPr>
          <a:bodyPr rot="-60000000" spcFirstLastPara="0" vertOverflow="ellipsis" vert="horz" wrap="square" anchor="ctr" anchorCtr="1"/>
          <a:lstStyle/>
          <a:p>
            <a:pPr>
              <a:defRPr lang="pt-BR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115890048"/>
        <c:crosses val="autoZero"/>
        <c:crossBetween val="between"/>
      </c:valAx>
      <c:spPr>
        <a:noFill/>
        <a:ln w="9360">
          <a:noFill/>
          <a:round/>
        </a:ln>
        <a:effectLst/>
      </c:spPr>
    </c:plotArea>
    <c:plotVisOnly val="1"/>
    <c:dispBlanksAs val="gap"/>
    <c:showDLblsOverMax val="1"/>
  </c:chart>
  <c:spPr>
    <a:solidFill>
      <a:srgbClr val="FFFFFF"/>
    </a:solidFill>
    <a:ln>
      <a:noFill/>
    </a:ln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0439968730038"/>
          <c:y val="0.00408496732026144"/>
          <c:w val="0.584889316650626"/>
          <c:h val="0.991844501834987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Bolsistas </c:f>
              <c:strCache>
                <c:ptCount val="1"/>
                <c:pt idx="0">
                  <c:v>Bolsistas 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</c:spPr>
          <c:invertIfNegative val="0"/>
          <c:dLbls>
            <c:dLbl>
              <c:idx val="0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16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17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18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19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20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21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22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23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24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25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26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27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28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29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30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31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32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33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700" b="0" i="0" u="none" strike="noStrike" kern="1200" spc="-1" baseline="0">
                    <a:solidFill>
                      <a:srgbClr val="000000"/>
                    </a:solidFill>
                    <a:latin typeface="Century Gothic" panose="020B0502020202020204"/>
                    <a:ea typeface="+mn-ea"/>
                    <a:cs typeface="+mn-cs"/>
                  </a:defRPr>
                </a:pPr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strRef>
              <c:f>'bolsa PET_discente'!$D$146:$D$180</c:f>
              <c:strCache>
                <c:ptCount val="35"/>
                <c:pt idx="0">
                  <c:v>LETRAS LIBRAS</c:v>
                </c:pt>
                <c:pt idx="1">
                  <c:v>ARTES CÊNICAS</c:v>
                </c:pt>
                <c:pt idx="2">
                  <c:v>LETRAS</c:v>
                </c:pt>
                <c:pt idx="3">
                  <c:v>ADMINISTRAÇÃO</c:v>
                </c:pt>
                <c:pt idx="4">
                  <c:v>CIÊNCIAS CONTÁBEIS</c:v>
                </c:pt>
                <c:pt idx="5">
                  <c:v>CIÊNCIAS ECONÔMICAS</c:v>
                </c:pt>
                <c:pt idx="6">
                  <c:v>ENGENHARIA DE COMPUTAÇÃO</c:v>
                </c:pt>
                <c:pt idx="7">
                  <c:v>FÍSICA</c:v>
                </c:pt>
                <c:pt idx="8">
                  <c:v>MATEMÁTICA</c:v>
                </c:pt>
                <c:pt idx="9">
                  <c:v>QUÍMICA</c:v>
                </c:pt>
                <c:pt idx="10">
                  <c:v>SISTEMAS DE INFORMAÇÃO</c:v>
                </c:pt>
                <c:pt idx="11">
                  <c:v>DIREITO</c:v>
                </c:pt>
                <c:pt idx="12">
                  <c:v>RELAÇÕES INTERNACIONAIS</c:v>
                </c:pt>
                <c:pt idx="13">
                  <c:v>EDUCAÇÃO FÍSICA</c:v>
                </c:pt>
                <c:pt idx="14">
                  <c:v>PEDAGOGIA</c:v>
                </c:pt>
                <c:pt idx="15">
                  <c:v>ENGENHARIA CIVIL</c:v>
                </c:pt>
                <c:pt idx="16">
                  <c:v>ENGENHARIA DE ALIMENTOS</c:v>
                </c:pt>
                <c:pt idx="17">
                  <c:v>ENGENHARIA DE ENERGIA</c:v>
                </c:pt>
                <c:pt idx="18">
                  <c:v>ENGENHARIA DE PRODUÇÃO</c:v>
                </c:pt>
                <c:pt idx="19">
                  <c:v>ENGENHARIA MECÂNICA</c:v>
                </c:pt>
                <c:pt idx="20">
                  <c:v>EDUCAÇÃO DO CAMPO</c:v>
                </c:pt>
                <c:pt idx="21">
                  <c:v>LICENCIATURA INDÍGENA</c:v>
                </c:pt>
                <c:pt idx="22">
                  <c:v>AGRONOMIA</c:v>
                </c:pt>
                <c:pt idx="23">
                  <c:v>ENGENHARIA AGRÍCOLA</c:v>
                </c:pt>
                <c:pt idx="24">
                  <c:v>ENGENHARIA DE AQUICULTURA</c:v>
                </c:pt>
                <c:pt idx="25">
                  <c:v>ZOOTECNIA</c:v>
                </c:pt>
                <c:pt idx="26">
                  <c:v>BIOTECNOLOGIA</c:v>
                </c:pt>
                <c:pt idx="27">
                  <c:v>CIÊNCIAS BIOLÓGICAS </c:v>
                </c:pt>
                <c:pt idx="28">
                  <c:v>GESTÃO AMBIENTAL</c:v>
                </c:pt>
                <c:pt idx="29">
                  <c:v>CIÊNCIAS SOCIAIS</c:v>
                </c:pt>
                <c:pt idx="30">
                  <c:v>GEOGRAFIA</c:v>
                </c:pt>
                <c:pt idx="31">
                  <c:v>HISTÓRIA </c:v>
                </c:pt>
                <c:pt idx="32">
                  <c:v>MEDICINA</c:v>
                </c:pt>
                <c:pt idx="33">
                  <c:v>NUTRIÇÃO</c:v>
                </c:pt>
                <c:pt idx="34">
                  <c:v>PSICOLOGIA</c:v>
                </c:pt>
              </c:strCache>
            </c:strRef>
          </c:cat>
          <c:val>
            <c:numRef>
              <c:f>'bolsa PET_discente'!$Q$146:$Q$180</c:f>
              <c:numCache>
                <c:formatCode>"R$ "#,##0.00</c:formatCode>
                <c:ptCount val="35"/>
                <c:pt idx="0">
                  <c:v>0</c:v>
                </c:pt>
                <c:pt idx="1">
                  <c:v>0</c:v>
                </c:pt>
                <c:pt idx="2">
                  <c:v>47200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42000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53200</c:v>
                </c:pt>
                <c:pt idx="23">
                  <c:v>47200</c:v>
                </c:pt>
                <c:pt idx="24">
                  <c:v>0</c:v>
                </c:pt>
                <c:pt idx="25">
                  <c:v>42000</c:v>
                </c:pt>
                <c:pt idx="26">
                  <c:v>0</c:v>
                </c:pt>
                <c:pt idx="27">
                  <c:v>52400</c:v>
                </c:pt>
                <c:pt idx="28">
                  <c:v>0</c:v>
                </c:pt>
                <c:pt idx="29">
                  <c:v>0</c:v>
                </c:pt>
                <c:pt idx="30">
                  <c:v>47600</c:v>
                </c:pt>
                <c:pt idx="31">
                  <c:v>48000</c:v>
                </c:pt>
                <c:pt idx="32">
                  <c:v>0</c:v>
                </c:pt>
                <c:pt idx="33">
                  <c:v>0</c:v>
                </c:pt>
                <c:pt idx="34">
                  <c:v>58800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100"/>
        <c:axId val="113734784"/>
        <c:axId val="113736320"/>
      </c:barChart>
      <c:catAx>
        <c:axId val="11373478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9360" cap="flat" cmpd="sng" algn="ctr">
            <a:solidFill>
              <a:srgbClr val="878787"/>
            </a:solidFill>
            <a:prstDash val="solid"/>
            <a:round/>
          </a:ln>
        </c:spPr>
        <c:txPr>
          <a:bodyPr rot="-60000000" spcFirstLastPara="0" vertOverflow="ellipsis" vert="horz" wrap="square" anchor="ctr" anchorCtr="1"/>
          <a:lstStyle/>
          <a:p>
            <a:pPr>
              <a:defRPr lang="pt-BR" sz="700" b="0" i="0" u="none" strike="noStrike" kern="1200" spc="-1" baseline="0">
                <a:solidFill>
                  <a:srgbClr val="000000"/>
                </a:solidFill>
                <a:latin typeface="Century Gothic" panose="020B0502020202020204"/>
                <a:ea typeface="+mn-ea"/>
                <a:cs typeface="+mn-cs"/>
              </a:defRPr>
            </a:pPr>
          </a:p>
        </c:txPr>
        <c:crossAx val="113736320"/>
        <c:crosses val="autoZero"/>
        <c:auto val="1"/>
        <c:lblAlgn val="ctr"/>
        <c:lblOffset val="100"/>
        <c:noMultiLvlLbl val="1"/>
      </c:catAx>
      <c:valAx>
        <c:axId val="113736320"/>
        <c:scaling>
          <c:orientation val="minMax"/>
        </c:scaling>
        <c:delete val="1"/>
        <c:axPos val="b"/>
        <c:numFmt formatCode="&quot;R$ &quot;#,##0.00" sourceLinked="0"/>
        <c:majorTickMark val="out"/>
        <c:minorTickMark val="none"/>
        <c:tickLblPos val="none"/>
        <c:txPr>
          <a:bodyPr rot="-60000000" spcFirstLastPara="0" vertOverflow="ellipsis" vert="horz" wrap="square" anchor="ctr" anchorCtr="1"/>
          <a:lstStyle/>
          <a:p>
            <a:pPr>
              <a:defRPr lang="pt-BR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113734784"/>
        <c:crosses val="autoZero"/>
        <c:crossBetween val="between"/>
      </c:valAx>
      <c:spPr>
        <a:noFill/>
        <a:ln w="9360">
          <a:noFill/>
          <a:round/>
        </a:ln>
        <a:effectLst/>
      </c:spPr>
    </c:plotArea>
    <c:plotVisOnly val="1"/>
    <c:dispBlanksAs val="gap"/>
    <c:showDLblsOverMax val="1"/>
  </c:chart>
  <c:spPr>
    <a:solidFill>
      <a:srgbClr val="FFFFFF"/>
    </a:solidFill>
    <a:ln>
      <a:noFill/>
    </a:ln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2607118545382"/>
          <c:y val="0.0123370093088421"/>
          <c:w val="0.765545947541712"/>
          <c:h val="0.986499323929209"/>
        </c:manualLayout>
      </c:layout>
      <c:barChart>
        <c:barDir val="col"/>
        <c:grouping val="stack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135097728"/>
        <c:axId val="135103616"/>
      </c:barChart>
      <c:catAx>
        <c:axId val="1350977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pt-BR" sz="10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</a:p>
        </c:txPr>
        <c:crossAx val="135103616"/>
        <c:crosses val="autoZero"/>
        <c:auto val="1"/>
        <c:lblAlgn val="ctr"/>
        <c:lblOffset val="100"/>
        <c:noMultiLvlLbl val="0"/>
      </c:catAx>
      <c:valAx>
        <c:axId val="135103616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txPr>
          <a:bodyPr rot="-60000000" spcFirstLastPara="0" vertOverflow="ellipsis" vert="horz" wrap="square" anchor="ctr" anchorCtr="1"/>
          <a:lstStyle/>
          <a:p>
            <a:pPr>
              <a:defRPr lang="pt-BR" sz="10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</a:p>
        </c:txPr>
        <c:crossAx val="135097728"/>
        <c:crosses val="autoZero"/>
        <c:crossBetween val="between"/>
      </c:valAx>
      <c:spPr>
        <a:noFill/>
        <a:ln w="25400">
          <a:noFill/>
        </a:ln>
        <a:effectLst>
          <a:outerShdw blurRad="76200" dir="18900000" sy="23000" kx="-1200000" algn="bl" rotWithShape="0">
            <a:prstClr val="black">
              <a:alpha val="20000"/>
            </a:prstClr>
          </a:outerShdw>
        </a:effectLst>
      </c:spPr>
    </c:plotArea>
    <c:legend>
      <c:legendPos val="r"/>
      <c:layout/>
      <c:overlay val="0"/>
      <c:txPr>
        <a:bodyPr rot="0" spcFirstLastPara="0" vertOverflow="ellipsis" vert="horz" wrap="square" anchor="ctr" anchorCtr="1"/>
        <a:lstStyle/>
        <a:p>
          <a:pPr>
            <a:defRPr lang="pt-BR" sz="1000" b="0" i="0" u="none" strike="noStrike" kern="1200" baseline="0">
              <a:solidFill>
                <a:schemeClr val="tx1"/>
              </a:solidFill>
              <a:latin typeface="Century Gothic" panose="020B050202020202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lang="pt-BR" sz="1000">
          <a:latin typeface="Century Gothic" panose="020B0502020202020204" pitchFamily="34" charset="0"/>
          <a:ea typeface="Verdana" panose="020B0604030504040204" pitchFamily="34" charset="0"/>
          <a:cs typeface="Verdana" panose="020B0604030504040204" pitchFamily="34" charset="0"/>
        </a:defRPr>
      </a:pPr>
    </a:p>
  </c:txPr>
  <c:externalData r:id="rId1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6694449942177"/>
          <c:y val="0.0346706290242694"/>
          <c:w val="0.797692446367406"/>
          <c:h val="0.85071817731550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'bolsa PET_docente'!$C$53</c:f>
              <c:strCache>
                <c:ptCount val="1"/>
                <c:pt idx="0">
                  <c:v>Total Geral</c:v>
                </c:pt>
              </c:strCache>
            </c:strRef>
          </c:tx>
          <c:spPr>
            <a:solidFill>
              <a:srgbClr val="4BACC6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1000" b="0" i="0" u="none" strike="noStrike" kern="1200" spc="-1" baseline="0">
                    <a:solidFill>
                      <a:srgbClr val="000000"/>
                    </a:solidFill>
                    <a:latin typeface="Century Gothic" panose="020B0502020202020204"/>
                    <a:ea typeface="+mn-ea"/>
                    <a:cs typeface="+mn-cs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strRef>
              <c:f>'bolsa PET_docente'!$E$17:$P$17</c:f>
              <c:strCache>
                <c:ptCount val="12"/>
                <c:pt idx="0">
                  <c:v>Jan</c:v>
                </c:pt>
                <c:pt idx="1">
                  <c:v>Fev</c:v>
                </c:pt>
                <c:pt idx="2">
                  <c:v>Mar</c:v>
                </c:pt>
                <c:pt idx="3">
                  <c:v>Abr</c:v>
                </c:pt>
                <c:pt idx="4">
                  <c:v>Mai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Set</c:v>
                </c:pt>
                <c:pt idx="9">
                  <c:v>Out</c:v>
                </c:pt>
                <c:pt idx="10">
                  <c:v>Nov</c:v>
                </c:pt>
                <c:pt idx="11">
                  <c:v>Dez</c:v>
                </c:pt>
              </c:strCache>
            </c:strRef>
          </c:cat>
          <c:val>
            <c:numRef>
              <c:f>'bolsa PET_docente'!$E$53:$P$53</c:f>
              <c:numCache>
                <c:formatCode>General</c:formatCode>
                <c:ptCount val="12"/>
                <c:pt idx="0">
                  <c:v>18</c:v>
                </c:pt>
                <c:pt idx="1">
                  <c:v>18</c:v>
                </c:pt>
                <c:pt idx="2">
                  <c:v>18</c:v>
                </c:pt>
                <c:pt idx="3">
                  <c:v>18</c:v>
                </c:pt>
                <c:pt idx="4">
                  <c:v>18</c:v>
                </c:pt>
                <c:pt idx="5">
                  <c:v>18</c:v>
                </c:pt>
                <c:pt idx="6">
                  <c:v>19</c:v>
                </c:pt>
                <c:pt idx="7">
                  <c:v>18</c:v>
                </c:pt>
                <c:pt idx="8">
                  <c:v>18</c:v>
                </c:pt>
                <c:pt idx="9">
                  <c:v>18</c:v>
                </c:pt>
                <c:pt idx="10">
                  <c:v>18</c:v>
                </c:pt>
                <c:pt idx="11">
                  <c:v>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overlap val="100"/>
        <c:axId val="115677440"/>
        <c:axId val="115683328"/>
      </c:barChart>
      <c:catAx>
        <c:axId val="115677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360" cap="flat" cmpd="sng" algn="ctr">
            <a:solidFill>
              <a:srgbClr val="878787"/>
            </a:solidFill>
            <a:prstDash val="solid"/>
            <a:round/>
          </a:ln>
        </c:spPr>
        <c:txPr>
          <a:bodyPr rot="-60000000" spcFirstLastPara="0" vertOverflow="ellipsis" vert="horz" wrap="square" anchor="ctr" anchorCtr="1"/>
          <a:lstStyle/>
          <a:p>
            <a:pPr>
              <a:defRPr lang="pt-BR" sz="1000" b="0" i="0" u="none" strike="noStrike" kern="1200" spc="-1" baseline="0">
                <a:solidFill>
                  <a:srgbClr val="000000"/>
                </a:solidFill>
                <a:latin typeface="Century Gothic" panose="020B0502020202020204"/>
                <a:ea typeface="+mn-ea"/>
                <a:cs typeface="+mn-cs"/>
              </a:defRPr>
            </a:pPr>
          </a:p>
        </c:txPr>
        <c:crossAx val="115683328"/>
        <c:crosses val="autoZero"/>
        <c:auto val="1"/>
        <c:lblAlgn val="ctr"/>
        <c:lblOffset val="100"/>
        <c:noMultiLvlLbl val="1"/>
      </c:catAx>
      <c:valAx>
        <c:axId val="115683328"/>
        <c:scaling>
          <c:orientation val="minMax"/>
          <c:max val="120"/>
        </c:scaling>
        <c:delete val="1"/>
        <c:axPos val="l"/>
        <c:numFmt formatCode="General" sourceLinked="0"/>
        <c:majorTickMark val="none"/>
        <c:minorTickMark val="none"/>
        <c:tickLblPos val="none"/>
        <c:txPr>
          <a:bodyPr rot="-60000000" spcFirstLastPara="0" vertOverflow="ellipsis" vert="horz" wrap="square" anchor="ctr" anchorCtr="1"/>
          <a:lstStyle/>
          <a:p>
            <a:pPr>
              <a:defRPr lang="pt-BR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11567744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 rot="0" spcFirstLastPara="0" vertOverflow="ellipsis" vert="horz" wrap="square" anchor="ctr" anchorCtr="1"/>
          <a:lstStyle/>
          <a:p>
            <a:pPr>
              <a:defRPr lang="pt-BR" sz="7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</c:dTable>
      <c:spPr>
        <a:noFill/>
        <a:ln w="9360">
          <a:noFill/>
          <a:round/>
        </a:ln>
        <a:effectLst/>
      </c:spPr>
    </c:plotArea>
    <c:plotVisOnly val="1"/>
    <c:dispBlanksAs val="gap"/>
    <c:showDLblsOverMax val="1"/>
  </c:chart>
  <c:spPr>
    <a:solidFill>
      <a:srgbClr val="FFFFFF"/>
    </a:solidFill>
    <a:ln>
      <a:noFill/>
    </a:ln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'bolsa PET_docente'!$C$97</c:f>
              <c:strCache>
                <c:ptCount val="1"/>
                <c:pt idx="0">
                  <c:v>Total Geral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</c:spPr>
          <c:invertIfNegative val="0"/>
          <c:dLbls>
            <c:dLbl>
              <c:idx val="9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-540000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-540000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-540000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0" vertOverflow="ellipsis" vert="horz" wrap="square" lIns="38100" tIns="19050" rIns="38100" bIns="19050" anchor="ctr" anchorCtr="1"/>
              <a:lstStyle/>
              <a:p>
                <a:pPr>
                  <a:defRPr lang="pt-BR" sz="700" b="0" i="0" u="none" strike="noStrike" kern="1200" spc="-1" baseline="0">
                    <a:solidFill>
                      <a:srgbClr val="000000"/>
                    </a:solidFill>
                    <a:latin typeface="Century Gothic" panose="020B0502020202020204"/>
                    <a:ea typeface="+mn-ea"/>
                    <a:cs typeface="+mn-cs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strRef>
              <c:f>PIBID_Diversidade!$C$30:$N$30</c:f>
              <c:strCache>
                <c:ptCount val="12"/>
                <c:pt idx="0">
                  <c:v>Jan</c:v>
                </c:pt>
                <c:pt idx="1">
                  <c:v>Fev</c:v>
                </c:pt>
                <c:pt idx="2">
                  <c:v>Mar</c:v>
                </c:pt>
                <c:pt idx="3">
                  <c:v>Abr</c:v>
                </c:pt>
                <c:pt idx="4">
                  <c:v>Mai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Set</c:v>
                </c:pt>
                <c:pt idx="9">
                  <c:v>Out</c:v>
                </c:pt>
                <c:pt idx="10">
                  <c:v>Nov</c:v>
                </c:pt>
                <c:pt idx="11">
                  <c:v>Dez</c:v>
                </c:pt>
              </c:strCache>
            </c:strRef>
          </c:cat>
          <c:val>
            <c:numRef>
              <c:f>'bolsa PET_docente'!$E$97:$P$97</c:f>
              <c:numCache>
                <c:formatCode>"R$ "#,##0.00</c:formatCode>
                <c:ptCount val="12"/>
                <c:pt idx="0">
                  <c:v>15400</c:v>
                </c:pt>
                <c:pt idx="1">
                  <c:v>19800</c:v>
                </c:pt>
                <c:pt idx="2">
                  <c:v>17600</c:v>
                </c:pt>
                <c:pt idx="3">
                  <c:v>22000</c:v>
                </c:pt>
                <c:pt idx="4">
                  <c:v>19800</c:v>
                </c:pt>
                <c:pt idx="5">
                  <c:v>19800</c:v>
                </c:pt>
                <c:pt idx="6">
                  <c:v>19800</c:v>
                </c:pt>
                <c:pt idx="7">
                  <c:v>19800</c:v>
                </c:pt>
                <c:pt idx="8">
                  <c:v>19800</c:v>
                </c:pt>
                <c:pt idx="9">
                  <c:v>19800</c:v>
                </c:pt>
                <c:pt idx="10">
                  <c:v>19800</c:v>
                </c:pt>
                <c:pt idx="11">
                  <c:v>19800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overlap val="100"/>
        <c:axId val="115733632"/>
        <c:axId val="115735168"/>
      </c:barChart>
      <c:catAx>
        <c:axId val="115733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360" cap="flat" cmpd="sng" algn="ctr">
            <a:solidFill>
              <a:srgbClr val="878787"/>
            </a:solidFill>
            <a:prstDash val="solid"/>
            <a:round/>
          </a:ln>
        </c:spPr>
        <c:txPr>
          <a:bodyPr rot="-60000000" spcFirstLastPara="0" vertOverflow="ellipsis" vert="horz" wrap="square" anchor="ctr" anchorCtr="1"/>
          <a:lstStyle/>
          <a:p>
            <a:pPr>
              <a:defRPr lang="pt-BR" sz="700" b="0" i="0" u="none" strike="noStrike" kern="1200" spc="-1" baseline="0">
                <a:solidFill>
                  <a:srgbClr val="000000"/>
                </a:solidFill>
                <a:latin typeface="Century Gothic" panose="020B0502020202020204"/>
                <a:ea typeface="+mn-ea"/>
                <a:cs typeface="+mn-cs"/>
              </a:defRPr>
            </a:pPr>
          </a:p>
        </c:txPr>
        <c:crossAx val="115735168"/>
        <c:crosses val="autoZero"/>
        <c:auto val="1"/>
        <c:lblAlgn val="ctr"/>
        <c:lblOffset val="100"/>
        <c:noMultiLvlLbl val="1"/>
      </c:catAx>
      <c:valAx>
        <c:axId val="115735168"/>
        <c:scaling>
          <c:orientation val="minMax"/>
        </c:scaling>
        <c:delete val="1"/>
        <c:axPos val="l"/>
        <c:numFmt formatCode="&quot;R$ &quot;#,##0.00" sourceLinked="0"/>
        <c:majorTickMark val="out"/>
        <c:minorTickMark val="none"/>
        <c:tickLblPos val="none"/>
        <c:txPr>
          <a:bodyPr rot="-60000000" spcFirstLastPara="0" vertOverflow="ellipsis" vert="horz" wrap="square" anchor="ctr" anchorCtr="1"/>
          <a:lstStyle/>
          <a:p>
            <a:pPr>
              <a:defRPr lang="pt-BR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115733632"/>
        <c:crosses val="autoZero"/>
        <c:crossBetween val="between"/>
      </c:valAx>
      <c:spPr>
        <a:noFill/>
        <a:ln w="9360">
          <a:noFill/>
          <a:round/>
        </a:ln>
        <a:effectLst/>
      </c:spPr>
    </c:plotArea>
    <c:plotVisOnly val="1"/>
    <c:dispBlanksAs val="gap"/>
    <c:showDLblsOverMax val="1"/>
  </c:chart>
  <c:spPr>
    <a:solidFill>
      <a:srgbClr val="FFFFFF"/>
    </a:solidFill>
    <a:ln>
      <a:noFill/>
    </a:ln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23928350138005"/>
          <c:y val="0.0158652996287785"/>
          <c:w val="0.545823241142342"/>
          <c:h val="0.970302280360615"/>
        </c:manualLayout>
      </c:layout>
      <c:barChart>
        <c:barDir val="bar"/>
        <c:grouping val="stacked"/>
        <c:varyColors val="0"/>
        <c:ser>
          <c:idx val="0"/>
          <c:order val="0"/>
          <c:spPr>
            <a:solidFill>
              <a:srgbClr val="00B050"/>
            </a:solidFill>
            <a:ln>
              <a:noFill/>
            </a:ln>
          </c:spPr>
          <c:invertIfNegative val="0"/>
          <c:dLbls>
            <c:dLbl>
              <c:idx val="19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20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27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700" b="0" i="0" u="none" strike="noStrike" kern="1200" spc="-1" baseline="0">
                    <a:solidFill>
                      <a:srgbClr val="000000"/>
                    </a:solidFill>
                    <a:latin typeface="Century Gothic" panose="020B0502020202020204"/>
                    <a:ea typeface="+mn-ea"/>
                    <a:cs typeface="+mn-cs"/>
                  </a:defRPr>
                </a:pPr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strRef>
              <c:f>'bolsa PET_docente'!$D$18:$D$52</c:f>
              <c:strCache>
                <c:ptCount val="35"/>
                <c:pt idx="0">
                  <c:v>LETRAS LIBRAS</c:v>
                </c:pt>
                <c:pt idx="1">
                  <c:v>ARTES CÊNICAS</c:v>
                </c:pt>
                <c:pt idx="2">
                  <c:v>LETRAS</c:v>
                </c:pt>
                <c:pt idx="3">
                  <c:v>ADMINISTRAÇÃO</c:v>
                </c:pt>
                <c:pt idx="4">
                  <c:v>CIÊNCIAS CONTÁBEIS</c:v>
                </c:pt>
                <c:pt idx="5">
                  <c:v>CIÊNCIAS ECONÔMICAS</c:v>
                </c:pt>
                <c:pt idx="6">
                  <c:v>ENGENHARIA DE COMPUTAÇÃO</c:v>
                </c:pt>
                <c:pt idx="7">
                  <c:v>FÍSICA</c:v>
                </c:pt>
                <c:pt idx="8">
                  <c:v>MATEMÁTICA</c:v>
                </c:pt>
                <c:pt idx="9">
                  <c:v>QUÍMICA</c:v>
                </c:pt>
                <c:pt idx="10">
                  <c:v>SISTEMAS DE INFORMAÇÃO</c:v>
                </c:pt>
                <c:pt idx="11">
                  <c:v>DIREITO</c:v>
                </c:pt>
                <c:pt idx="12">
                  <c:v>RELAÇÕES INTERNACIONAIS</c:v>
                </c:pt>
                <c:pt idx="13">
                  <c:v>EDUCAÇÃO FÍSICA</c:v>
                </c:pt>
                <c:pt idx="14">
                  <c:v>PEDAGOGIA</c:v>
                </c:pt>
                <c:pt idx="15">
                  <c:v>ENGENHARIA CIVIL</c:v>
                </c:pt>
                <c:pt idx="16">
                  <c:v>ENGENHARIA DE ALIMENTOS</c:v>
                </c:pt>
                <c:pt idx="17">
                  <c:v>ENGENHARIA DE ENERGIA</c:v>
                </c:pt>
                <c:pt idx="18">
                  <c:v>ENGENHARIA DE PRODUÇÃO</c:v>
                </c:pt>
                <c:pt idx="19">
                  <c:v>ENGENHARIA MECÂNICA</c:v>
                </c:pt>
                <c:pt idx="20">
                  <c:v>EDUCAÇÃO DO CAMPO</c:v>
                </c:pt>
                <c:pt idx="21">
                  <c:v>LICENCIATURA INDÍGENA</c:v>
                </c:pt>
                <c:pt idx="22">
                  <c:v>AGRONOMIA</c:v>
                </c:pt>
                <c:pt idx="23">
                  <c:v>ENGENHARIA AGRÍCOLA</c:v>
                </c:pt>
                <c:pt idx="24">
                  <c:v>ENGENHARIA DE AQUICULTURA</c:v>
                </c:pt>
                <c:pt idx="25">
                  <c:v>ZOOTECNIA</c:v>
                </c:pt>
                <c:pt idx="26">
                  <c:v>BIOTECNOLOGIA</c:v>
                </c:pt>
                <c:pt idx="27">
                  <c:v>CIÊNCIAS BIOLÓGICAS </c:v>
                </c:pt>
                <c:pt idx="28">
                  <c:v>GESTÃO AMBIENTAL</c:v>
                </c:pt>
                <c:pt idx="29">
                  <c:v>CIÊNCIAS SOCIAIS</c:v>
                </c:pt>
                <c:pt idx="30">
                  <c:v>GEOGRAFIA</c:v>
                </c:pt>
                <c:pt idx="31">
                  <c:v>HISTÓRIA </c:v>
                </c:pt>
                <c:pt idx="32">
                  <c:v>PSICOLOGIA</c:v>
                </c:pt>
                <c:pt idx="33">
                  <c:v>MEDICINA</c:v>
                </c:pt>
                <c:pt idx="34">
                  <c:v>NUTRIÇÃO</c:v>
                </c:pt>
              </c:strCache>
            </c:strRef>
          </c:cat>
          <c:val>
            <c:numRef>
              <c:f>'bolsa PET_docente'!$P$18:$P$52</c:f>
              <c:numCache>
                <c:formatCode>General</c:formatCode>
                <c:ptCount val="35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2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2</c:v>
                </c:pt>
                <c:pt idx="23">
                  <c:v>2</c:v>
                </c:pt>
                <c:pt idx="24">
                  <c:v>0</c:v>
                </c:pt>
                <c:pt idx="25">
                  <c:v>2</c:v>
                </c:pt>
                <c:pt idx="26">
                  <c:v>0</c:v>
                </c:pt>
                <c:pt idx="27">
                  <c:v>2</c:v>
                </c:pt>
                <c:pt idx="28">
                  <c:v>0</c:v>
                </c:pt>
                <c:pt idx="29">
                  <c:v>0</c:v>
                </c:pt>
                <c:pt idx="30">
                  <c:v>2</c:v>
                </c:pt>
                <c:pt idx="31">
                  <c:v>2</c:v>
                </c:pt>
                <c:pt idx="32">
                  <c:v>2</c:v>
                </c:pt>
                <c:pt idx="33">
                  <c:v>0</c:v>
                </c:pt>
                <c:pt idx="3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100"/>
        <c:axId val="115634944"/>
        <c:axId val="115636480"/>
      </c:barChart>
      <c:catAx>
        <c:axId val="11563494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9360" cap="flat" cmpd="sng" algn="ctr">
            <a:solidFill>
              <a:srgbClr val="878787"/>
            </a:solidFill>
            <a:prstDash val="solid"/>
            <a:round/>
          </a:ln>
        </c:spPr>
        <c:txPr>
          <a:bodyPr rot="-60000000" spcFirstLastPara="0" vertOverflow="ellipsis" vert="horz" wrap="square" anchor="ctr" anchorCtr="1"/>
          <a:lstStyle/>
          <a:p>
            <a:pPr>
              <a:defRPr lang="pt-BR" sz="700" b="0" i="0" u="none" strike="noStrike" kern="1200" spc="-1" baseline="0">
                <a:solidFill>
                  <a:srgbClr val="000000"/>
                </a:solidFill>
                <a:latin typeface="Century Gothic" panose="020B0502020202020204"/>
                <a:ea typeface="+mn-ea"/>
                <a:cs typeface="+mn-cs"/>
              </a:defRPr>
            </a:pPr>
          </a:p>
        </c:txPr>
        <c:crossAx val="115636480"/>
        <c:crosses val="autoZero"/>
        <c:auto val="1"/>
        <c:lblAlgn val="ctr"/>
        <c:lblOffset val="100"/>
        <c:noMultiLvlLbl val="1"/>
      </c:catAx>
      <c:valAx>
        <c:axId val="115636480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one"/>
        <c:txPr>
          <a:bodyPr rot="-60000000" spcFirstLastPara="0" vertOverflow="ellipsis" vert="horz" wrap="square" anchor="ctr" anchorCtr="1"/>
          <a:lstStyle/>
          <a:p>
            <a:pPr>
              <a:defRPr lang="pt-BR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115634944"/>
        <c:crosses val="autoZero"/>
        <c:crossBetween val="between"/>
      </c:valAx>
      <c:spPr>
        <a:noFill/>
        <a:ln w="9360">
          <a:noFill/>
          <a:round/>
        </a:ln>
        <a:effectLst/>
      </c:spPr>
    </c:plotArea>
    <c:plotVisOnly val="1"/>
    <c:dispBlanksAs val="gap"/>
    <c:showDLblsOverMax val="1"/>
  </c:chart>
  <c:spPr>
    <a:solidFill>
      <a:srgbClr val="FFFFFF"/>
    </a:solidFill>
    <a:ln>
      <a:noFill/>
    </a:ln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5648059482904"/>
          <c:y val="0.0158652996287785"/>
          <c:w val="0.554216188813158"/>
          <c:h val="0.97030228036061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Bolsistas </c:f>
              <c:strCache>
                <c:ptCount val="1"/>
                <c:pt idx="0">
                  <c:v>Bolsistas 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</c:spPr>
          <c:invertIfNegative val="0"/>
          <c:dLbls>
            <c:dLbl>
              <c:idx val="0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16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17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18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19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20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21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22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23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24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25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26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27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28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29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30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31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32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33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700" b="0" i="0" u="none" strike="noStrike" kern="1200" spc="-1" baseline="0">
                    <a:solidFill>
                      <a:srgbClr val="000000"/>
                    </a:solidFill>
                    <a:latin typeface="Century Gothic" panose="020B0502020202020204"/>
                    <a:ea typeface="+mn-ea"/>
                    <a:cs typeface="+mn-cs"/>
                  </a:defRPr>
                </a:pPr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strRef>
              <c:f>'bolsa PET_discente'!$D$146:$D$180</c:f>
              <c:strCache>
                <c:ptCount val="35"/>
                <c:pt idx="0">
                  <c:v>LETRAS LIBRAS</c:v>
                </c:pt>
                <c:pt idx="1">
                  <c:v>ARTES CÊNICAS</c:v>
                </c:pt>
                <c:pt idx="2">
                  <c:v>LETRAS</c:v>
                </c:pt>
                <c:pt idx="3">
                  <c:v>ADMINISTRAÇÃO</c:v>
                </c:pt>
                <c:pt idx="4">
                  <c:v>CIÊNCIAS CONTÁBEIS</c:v>
                </c:pt>
                <c:pt idx="5">
                  <c:v>CIÊNCIAS ECONÔMICAS</c:v>
                </c:pt>
                <c:pt idx="6">
                  <c:v>ENGENHARIA DE COMPUTAÇÃO</c:v>
                </c:pt>
                <c:pt idx="7">
                  <c:v>FÍSICA</c:v>
                </c:pt>
                <c:pt idx="8">
                  <c:v>MATEMÁTICA</c:v>
                </c:pt>
                <c:pt idx="9">
                  <c:v>QUÍMICA</c:v>
                </c:pt>
                <c:pt idx="10">
                  <c:v>SISTEMAS DE INFORMAÇÃO</c:v>
                </c:pt>
                <c:pt idx="11">
                  <c:v>DIREITO</c:v>
                </c:pt>
                <c:pt idx="12">
                  <c:v>RELAÇÕES INTERNACIONAIS</c:v>
                </c:pt>
                <c:pt idx="13">
                  <c:v>EDUCAÇÃO FÍSICA</c:v>
                </c:pt>
                <c:pt idx="14">
                  <c:v>PEDAGOGIA</c:v>
                </c:pt>
                <c:pt idx="15">
                  <c:v>ENGENHARIA CIVIL</c:v>
                </c:pt>
                <c:pt idx="16">
                  <c:v>ENGENHARIA DE ALIMENTOS</c:v>
                </c:pt>
                <c:pt idx="17">
                  <c:v>ENGENHARIA DE ENERGIA</c:v>
                </c:pt>
                <c:pt idx="18">
                  <c:v>ENGENHARIA DE PRODUÇÃO</c:v>
                </c:pt>
                <c:pt idx="19">
                  <c:v>ENGENHARIA MECÂNICA</c:v>
                </c:pt>
                <c:pt idx="20">
                  <c:v>EDUCAÇÃO DO CAMPO</c:v>
                </c:pt>
                <c:pt idx="21">
                  <c:v>LICENCIATURA INDÍGENA</c:v>
                </c:pt>
                <c:pt idx="22">
                  <c:v>AGRONOMIA</c:v>
                </c:pt>
                <c:pt idx="23">
                  <c:v>ENGENHARIA AGRÍCOLA</c:v>
                </c:pt>
                <c:pt idx="24">
                  <c:v>ENGENHARIA DE AQUICULTURA</c:v>
                </c:pt>
                <c:pt idx="25">
                  <c:v>ZOOTECNIA</c:v>
                </c:pt>
                <c:pt idx="26">
                  <c:v>BIOTECNOLOGIA</c:v>
                </c:pt>
                <c:pt idx="27">
                  <c:v>CIÊNCIAS BIOLÓGICAS </c:v>
                </c:pt>
                <c:pt idx="28">
                  <c:v>GESTÃO AMBIENTAL</c:v>
                </c:pt>
                <c:pt idx="29">
                  <c:v>CIÊNCIAS SOCIAIS</c:v>
                </c:pt>
                <c:pt idx="30">
                  <c:v>GEOGRAFIA</c:v>
                </c:pt>
                <c:pt idx="31">
                  <c:v>HISTÓRIA </c:v>
                </c:pt>
                <c:pt idx="32">
                  <c:v>MEDICINA</c:v>
                </c:pt>
                <c:pt idx="33">
                  <c:v>NUTRIÇÃO</c:v>
                </c:pt>
                <c:pt idx="34">
                  <c:v>PSICOLOGIA</c:v>
                </c:pt>
              </c:strCache>
            </c:strRef>
          </c:cat>
          <c:val>
            <c:numRef>
              <c:f>'bolsa PET_discente'!$Q$146:$Q$180</c:f>
              <c:numCache>
                <c:formatCode>"R$ "#,##0.00</c:formatCode>
                <c:ptCount val="35"/>
                <c:pt idx="0">
                  <c:v>0</c:v>
                </c:pt>
                <c:pt idx="1">
                  <c:v>0</c:v>
                </c:pt>
                <c:pt idx="2">
                  <c:v>47200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42000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53200</c:v>
                </c:pt>
                <c:pt idx="23">
                  <c:v>47200</c:v>
                </c:pt>
                <c:pt idx="24">
                  <c:v>0</c:v>
                </c:pt>
                <c:pt idx="25">
                  <c:v>42000</c:v>
                </c:pt>
                <c:pt idx="26">
                  <c:v>0</c:v>
                </c:pt>
                <c:pt idx="27">
                  <c:v>52400</c:v>
                </c:pt>
                <c:pt idx="28">
                  <c:v>0</c:v>
                </c:pt>
                <c:pt idx="29">
                  <c:v>0</c:v>
                </c:pt>
                <c:pt idx="30">
                  <c:v>47600</c:v>
                </c:pt>
                <c:pt idx="31">
                  <c:v>48000</c:v>
                </c:pt>
                <c:pt idx="32">
                  <c:v>0</c:v>
                </c:pt>
                <c:pt idx="33">
                  <c:v>0</c:v>
                </c:pt>
                <c:pt idx="34">
                  <c:v>58800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100"/>
        <c:axId val="115187072"/>
        <c:axId val="115197056"/>
      </c:barChart>
      <c:catAx>
        <c:axId val="11518707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9360" cap="flat" cmpd="sng" algn="ctr">
            <a:solidFill>
              <a:srgbClr val="878787"/>
            </a:solidFill>
            <a:prstDash val="solid"/>
            <a:round/>
          </a:ln>
        </c:spPr>
        <c:txPr>
          <a:bodyPr rot="-60000000" spcFirstLastPara="0" vertOverflow="ellipsis" vert="horz" wrap="square" anchor="ctr" anchorCtr="1"/>
          <a:lstStyle/>
          <a:p>
            <a:pPr>
              <a:defRPr lang="pt-BR" sz="700" b="0" i="0" u="none" strike="noStrike" kern="1200" spc="-1" baseline="0">
                <a:solidFill>
                  <a:srgbClr val="000000"/>
                </a:solidFill>
                <a:latin typeface="Century Gothic" panose="020B0502020202020204"/>
                <a:ea typeface="+mn-ea"/>
                <a:cs typeface="+mn-cs"/>
              </a:defRPr>
            </a:pPr>
          </a:p>
        </c:txPr>
        <c:crossAx val="115197056"/>
        <c:crosses val="autoZero"/>
        <c:auto val="1"/>
        <c:lblAlgn val="ctr"/>
        <c:lblOffset val="100"/>
        <c:noMultiLvlLbl val="1"/>
      </c:catAx>
      <c:valAx>
        <c:axId val="115197056"/>
        <c:scaling>
          <c:orientation val="minMax"/>
        </c:scaling>
        <c:delete val="1"/>
        <c:axPos val="b"/>
        <c:numFmt formatCode="&quot;R$ &quot;#,##0.00" sourceLinked="0"/>
        <c:majorTickMark val="out"/>
        <c:minorTickMark val="none"/>
        <c:tickLblPos val="none"/>
        <c:txPr>
          <a:bodyPr rot="-60000000" spcFirstLastPara="0" vertOverflow="ellipsis" vert="horz" wrap="square" anchor="ctr" anchorCtr="1"/>
          <a:lstStyle/>
          <a:p>
            <a:pPr>
              <a:defRPr lang="pt-BR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115187072"/>
        <c:crosses val="autoZero"/>
        <c:crossBetween val="between"/>
      </c:valAx>
      <c:spPr>
        <a:noFill/>
        <a:ln w="9360">
          <a:noFill/>
          <a:round/>
        </a:ln>
        <a:effectLst/>
      </c:spPr>
    </c:plotArea>
    <c:plotVisOnly val="1"/>
    <c:dispBlanksAs val="gap"/>
    <c:showDLblsOverMax val="1"/>
  </c:chart>
  <c:spPr>
    <a:solidFill>
      <a:srgbClr val="FFFFFF"/>
    </a:solidFill>
    <a:ln>
      <a:noFill/>
    </a:ln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2604249316759"/>
          <c:y val="0.0136986301369863"/>
          <c:w val="0.774750947721061"/>
          <c:h val="0.71731008717310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'[2017_Relatório de Indicadores da PROGRAD - UFGD (Bolsas) - v.1.0.xlsx]bolsas_ofertadas'!$B$66</c:f>
              <c:strCache>
                <c:ptCount val="1"/>
                <c:pt idx="0">
                  <c:v>Coordenador Institucional</c:v>
                </c:pt>
              </c:strCache>
            </c:strRef>
          </c:tx>
          <c:spPr>
            <a:gradFill>
              <a:gsLst>
                <a:gs pos="0">
                  <a:srgbClr val="7B32B2"/>
                </a:gs>
                <a:gs pos="100000">
                  <a:srgbClr val="401A5D"/>
                </a:gs>
              </a:gsLst>
              <a:lin ang="5400000" scaled="0"/>
            </a:gra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1000" b="0" i="0" u="none" strike="noStrike" kern="1200" spc="-1" baseline="0">
                    <a:solidFill>
                      <a:srgbClr val="000000"/>
                    </a:solidFill>
                    <a:latin typeface="Century Gothic" panose="020B0502020202020204"/>
                    <a:ea typeface="+mn-ea"/>
                    <a:cs typeface="+mn-cs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numRef>
              <c:f>'[2017_Relatório de Indicadores da PROGRAD - UFGD (Bolsas) - v.1.0.xlsx]bolsas_ofertadas'!$F$65:$N$65</c:f>
              <c:numCache>
                <c:formatCode>0</c:formatCode>
                <c:ptCount val="9"/>
                <c:pt idx="0" c:formatCode="0">
                  <c:v>2009</c:v>
                </c:pt>
                <c:pt idx="1" c:formatCode="0">
                  <c:v>2010</c:v>
                </c:pt>
                <c:pt idx="2" c:formatCode="0">
                  <c:v>2011</c:v>
                </c:pt>
                <c:pt idx="3" c:formatCode="0">
                  <c:v>2012</c:v>
                </c:pt>
                <c:pt idx="4" c:formatCode="0">
                  <c:v>2013</c:v>
                </c:pt>
                <c:pt idx="5" c:formatCode="0">
                  <c:v>2014</c:v>
                </c:pt>
                <c:pt idx="6" c:formatCode="0">
                  <c:v>2015</c:v>
                </c:pt>
                <c:pt idx="7" c:formatCode="0">
                  <c:v>2016</c:v>
                </c:pt>
                <c:pt idx="8" c:formatCode="0">
                  <c:v>2017</c:v>
                </c:pt>
              </c:numCache>
            </c:numRef>
          </c:cat>
          <c:val>
            <c:numRef>
              <c:f>'[2017_Relatório de Indicadores da PROGRAD - UFGD (Bolsas) - v.1.0.xlsx]bolsas_ofertadas'!$F$66:$N$66</c:f>
              <c:numCache>
                <c:formatCode>#,##0</c:formatCode>
                <c:ptCount val="9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</c:numCache>
            </c:numRef>
          </c:val>
        </c:ser>
        <c:ser>
          <c:idx val="1"/>
          <c:order val="1"/>
          <c:tx>
            <c:strRef>
              <c:f>'[2017_Relatório de Indicadores da PROGRAD - UFGD (Bolsas) - v.1.0.xlsx]bolsas_ofertadas'!$B$67</c:f>
              <c:strCache>
                <c:ptCount val="1"/>
                <c:pt idx="0">
                  <c:v>Coordenador de área</c:v>
                </c:pt>
              </c:strCache>
            </c:strRef>
          </c:tx>
          <c:spPr>
            <a:solidFill>
              <a:schemeClr val="tx2">
                <a:lumMod val="50000"/>
                <a:lumOff val="50000"/>
              </a:schemeClr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1000" b="0" i="0" u="none" strike="noStrike" kern="1200" spc="-1" baseline="0">
                    <a:solidFill>
                      <a:srgbClr val="000000"/>
                    </a:solidFill>
                    <a:latin typeface="Century Gothic" panose="020B0502020202020204"/>
                    <a:ea typeface="+mn-ea"/>
                    <a:cs typeface="+mn-cs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numRef>
              <c:f>'[2017_Relatório de Indicadores da PROGRAD - UFGD (Bolsas) - v.1.0.xlsx]bolsas_ofertadas'!$F$65:$N$65</c:f>
              <c:numCache>
                <c:formatCode>0</c:formatCode>
                <c:ptCount val="9"/>
                <c:pt idx="0" c:formatCode="0">
                  <c:v>2009</c:v>
                </c:pt>
                <c:pt idx="1" c:formatCode="0">
                  <c:v>2010</c:v>
                </c:pt>
                <c:pt idx="2" c:formatCode="0">
                  <c:v>2011</c:v>
                </c:pt>
                <c:pt idx="3" c:formatCode="0">
                  <c:v>2012</c:v>
                </c:pt>
                <c:pt idx="4" c:formatCode="0">
                  <c:v>2013</c:v>
                </c:pt>
                <c:pt idx="5" c:formatCode="0">
                  <c:v>2014</c:v>
                </c:pt>
                <c:pt idx="6" c:formatCode="0">
                  <c:v>2015</c:v>
                </c:pt>
                <c:pt idx="7" c:formatCode="0">
                  <c:v>2016</c:v>
                </c:pt>
                <c:pt idx="8" c:formatCode="0">
                  <c:v>2017</c:v>
                </c:pt>
              </c:numCache>
            </c:numRef>
          </c:cat>
          <c:val>
            <c:numRef>
              <c:f>'[2017_Relatório de Indicadores da PROGRAD - UFGD (Bolsas) - v.1.0.xlsx]bolsas_ofertadas'!$F$67:$N$67</c:f>
              <c:numCache>
                <c:formatCode>#,##0</c:formatCode>
                <c:ptCount val="9"/>
                <c:pt idx="0">
                  <c:v>6</c:v>
                </c:pt>
                <c:pt idx="1">
                  <c:v>11</c:v>
                </c:pt>
                <c:pt idx="2">
                  <c:v>11</c:v>
                </c:pt>
                <c:pt idx="3">
                  <c:v>22</c:v>
                </c:pt>
                <c:pt idx="4">
                  <c:v>22</c:v>
                </c:pt>
                <c:pt idx="5">
                  <c:v>27</c:v>
                </c:pt>
                <c:pt idx="6">
                  <c:v>26</c:v>
                </c:pt>
                <c:pt idx="7">
                  <c:v>26</c:v>
                </c:pt>
                <c:pt idx="8">
                  <c:v>26</c:v>
                </c:pt>
              </c:numCache>
            </c:numRef>
          </c:val>
        </c:ser>
        <c:ser>
          <c:idx val="2"/>
          <c:order val="2"/>
          <c:tx>
            <c:strRef>
              <c:f>'[2017_Relatório de Indicadores da PROGRAD - UFGD (Bolsas) - v.1.0.xlsx]bolsas_ofertadas'!$B$69</c:f>
              <c:strCache>
                <c:ptCount val="1"/>
                <c:pt idx="0">
                  <c:v>Supervisores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1000" b="0" i="0" u="none" strike="noStrike" kern="1200" spc="-1" baseline="0">
                    <a:solidFill>
                      <a:srgbClr val="000000"/>
                    </a:solidFill>
                    <a:latin typeface="Century Gothic" panose="020B0502020202020204"/>
                    <a:ea typeface="+mn-ea"/>
                    <a:cs typeface="+mn-cs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numRef>
              <c:f>'[2017_Relatório de Indicadores da PROGRAD - UFGD (Bolsas) - v.1.0.xlsx]bolsas_ofertadas'!$F$65:$N$65</c:f>
              <c:numCache>
                <c:formatCode>0</c:formatCode>
                <c:ptCount val="9"/>
                <c:pt idx="0" c:formatCode="0">
                  <c:v>2009</c:v>
                </c:pt>
                <c:pt idx="1" c:formatCode="0">
                  <c:v>2010</c:v>
                </c:pt>
                <c:pt idx="2" c:formatCode="0">
                  <c:v>2011</c:v>
                </c:pt>
                <c:pt idx="3" c:formatCode="0">
                  <c:v>2012</c:v>
                </c:pt>
                <c:pt idx="4" c:formatCode="0">
                  <c:v>2013</c:v>
                </c:pt>
                <c:pt idx="5" c:formatCode="0">
                  <c:v>2014</c:v>
                </c:pt>
                <c:pt idx="6" c:formatCode="0">
                  <c:v>2015</c:v>
                </c:pt>
                <c:pt idx="7" c:formatCode="0">
                  <c:v>2016</c:v>
                </c:pt>
                <c:pt idx="8" c:formatCode="0">
                  <c:v>2017</c:v>
                </c:pt>
              </c:numCache>
            </c:numRef>
          </c:cat>
          <c:val>
            <c:numRef>
              <c:f>'[2017_Relatório de Indicadores da PROGRAD - UFGD (Bolsas) - v.1.0.xlsx]bolsas_ofertadas'!$F$69:$N$69</c:f>
              <c:numCache>
                <c:formatCode>#,##0</c:formatCode>
                <c:ptCount val="9"/>
                <c:pt idx="0">
                  <c:v>10</c:v>
                </c:pt>
                <c:pt idx="1">
                  <c:v>23</c:v>
                </c:pt>
                <c:pt idx="2">
                  <c:v>24</c:v>
                </c:pt>
                <c:pt idx="3">
                  <c:v>48</c:v>
                </c:pt>
                <c:pt idx="4">
                  <c:v>48</c:v>
                </c:pt>
                <c:pt idx="5">
                  <c:v>57</c:v>
                </c:pt>
                <c:pt idx="6">
                  <c:v>56</c:v>
                </c:pt>
                <c:pt idx="7">
                  <c:v>56</c:v>
                </c:pt>
                <c:pt idx="8">
                  <c:v>56</c:v>
                </c:pt>
              </c:numCache>
            </c:numRef>
          </c:val>
        </c:ser>
        <c:ser>
          <c:idx val="3"/>
          <c:order val="3"/>
          <c:tx>
            <c:strRef>
              <c:f>'[2017_Relatório de Indicadores da PROGRAD - UFGD (Bolsas) - v.1.0.xlsx]bolsas_ofertadas'!$B$70</c:f>
              <c:strCache>
                <c:ptCount val="1"/>
                <c:pt idx="0">
                  <c:v>Acadêmicos</c:v>
                </c:pt>
              </c:strCache>
            </c:strRef>
          </c:tx>
          <c:spPr>
            <a:solidFill>
              <a:schemeClr val="tx2">
                <a:lumMod val="75000"/>
                <a:lumOff val="25000"/>
              </a:schemeClr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1000" b="0" i="0" u="none" strike="noStrike" kern="1200" spc="-1" baseline="0">
                    <a:solidFill>
                      <a:srgbClr val="000000"/>
                    </a:solidFill>
                    <a:latin typeface="Century Gothic" panose="020B0502020202020204"/>
                    <a:ea typeface="+mn-ea"/>
                    <a:cs typeface="+mn-cs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numRef>
              <c:f>'[2017_Relatório de Indicadores da PROGRAD - UFGD (Bolsas) - v.1.0.xlsx]bolsas_ofertadas'!$F$65:$N$65</c:f>
              <c:numCache>
                <c:formatCode>0</c:formatCode>
                <c:ptCount val="9"/>
                <c:pt idx="0" c:formatCode="0">
                  <c:v>2009</c:v>
                </c:pt>
                <c:pt idx="1" c:formatCode="0">
                  <c:v>2010</c:v>
                </c:pt>
                <c:pt idx="2" c:formatCode="0">
                  <c:v>2011</c:v>
                </c:pt>
                <c:pt idx="3" c:formatCode="0">
                  <c:v>2012</c:v>
                </c:pt>
                <c:pt idx="4" c:formatCode="0">
                  <c:v>2013</c:v>
                </c:pt>
                <c:pt idx="5" c:formatCode="0">
                  <c:v>2014</c:v>
                </c:pt>
                <c:pt idx="6" c:formatCode="0">
                  <c:v>2015</c:v>
                </c:pt>
                <c:pt idx="7" c:formatCode="0">
                  <c:v>2016</c:v>
                </c:pt>
                <c:pt idx="8" c:formatCode="0">
                  <c:v>2017</c:v>
                </c:pt>
              </c:numCache>
            </c:numRef>
          </c:cat>
          <c:val>
            <c:numRef>
              <c:f>'[2017_Relatório de Indicadores da PROGRAD - UFGD (Bolsas) - v.1.0.xlsx]bolsas_ofertadas'!$F$70:$N$70</c:f>
              <c:numCache>
                <c:formatCode>#,##0</c:formatCode>
                <c:ptCount val="9"/>
                <c:pt idx="0">
                  <c:v>135</c:v>
                </c:pt>
                <c:pt idx="1">
                  <c:v>210</c:v>
                </c:pt>
                <c:pt idx="2">
                  <c:v>190</c:v>
                </c:pt>
                <c:pt idx="3">
                  <c:v>302</c:v>
                </c:pt>
                <c:pt idx="4">
                  <c:v>302</c:v>
                </c:pt>
                <c:pt idx="5">
                  <c:v>360</c:v>
                </c:pt>
                <c:pt idx="6">
                  <c:v>339</c:v>
                </c:pt>
                <c:pt idx="7">
                  <c:v>328</c:v>
                </c:pt>
                <c:pt idx="8">
                  <c:v>328</c:v>
                </c:pt>
              </c:numCache>
            </c:numRef>
          </c:val>
        </c:ser>
        <c:ser>
          <c:idx val="4"/>
          <c:order val="4"/>
          <c:tx>
            <c:strRef>
              <c:f>'[2017_Relatório de Indicadores da PROGRAD - UFGD (Bolsas) - v.1.0.xlsx]bolsas_ofertadas'!$B$68</c:f>
              <c:strCache>
                <c:ptCount val="1"/>
                <c:pt idx="0">
                  <c:v>Coordenador de gestão</c:v>
                </c:pt>
              </c:strCache>
            </c:strRef>
          </c:tx>
          <c:spPr>
            <a:solidFill>
              <a:srgbClr val="C0504D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1000" b="0" i="0" u="none" strike="noStrike" kern="1200" spc="-1" baseline="0">
                    <a:solidFill>
                      <a:srgbClr val="000000"/>
                    </a:solidFill>
                    <a:latin typeface="Century Gothic" panose="020B0502020202020204"/>
                    <a:ea typeface="+mn-ea"/>
                    <a:cs typeface="+mn-cs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numRef>
              <c:f>'[2017_Relatório de Indicadores da PROGRAD - UFGD (Bolsas) - v.1.0.xlsx]bolsas_ofertadas'!$F$65:$N$65</c:f>
              <c:numCache>
                <c:formatCode>0</c:formatCode>
                <c:ptCount val="9"/>
                <c:pt idx="0" c:formatCode="0">
                  <c:v>2009</c:v>
                </c:pt>
                <c:pt idx="1" c:formatCode="0">
                  <c:v>2010</c:v>
                </c:pt>
                <c:pt idx="2" c:formatCode="0">
                  <c:v>2011</c:v>
                </c:pt>
                <c:pt idx="3" c:formatCode="0">
                  <c:v>2012</c:v>
                </c:pt>
                <c:pt idx="4" c:formatCode="0">
                  <c:v>2013</c:v>
                </c:pt>
                <c:pt idx="5" c:formatCode="0">
                  <c:v>2014</c:v>
                </c:pt>
                <c:pt idx="6" c:formatCode="0">
                  <c:v>2015</c:v>
                </c:pt>
                <c:pt idx="7" c:formatCode="0">
                  <c:v>2016</c:v>
                </c:pt>
                <c:pt idx="8" c:formatCode="0">
                  <c:v>2017</c:v>
                </c:pt>
              </c:numCache>
            </c:numRef>
          </c:cat>
          <c:val>
            <c:numRef>
              <c:f>'[2017_Relatório de Indicadores da PROGRAD - UFGD (Bolsas) - v.1.0.xlsx]bolsas_ofertadas'!$F$68:$N$68</c:f>
              <c:numCache>
                <c:formatCode>#,##0</c:formatCode>
                <c:ptCount val="9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3</c:v>
                </c:pt>
                <c:pt idx="8">
                  <c:v>3</c:v>
                </c:pt>
              </c:numCache>
            </c:numRef>
          </c:val>
        </c:ser>
        <c:ser>
          <c:idx val="5"/>
          <c:order val="5"/>
          <c:tx>
            <c:strRef>
              <c:f>'[2017_Relatório de Indicadores da PROGRAD - UFGD (Bolsas) - v.1.0.xlsx]bolsas_ofertadas'!$B$71</c:f>
              <c:strCache>
                <c:ptCount val="1"/>
                <c:pt idx="0">
                  <c:v>Total PIBID - CAPES</c:v>
                </c:pt>
              </c:strCache>
            </c:strRef>
          </c:tx>
          <c:spPr>
            <a:noFill/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1000" b="0" i="0" u="none" strike="noStrike" kern="1200" spc="-1" baseline="0">
                    <a:solidFill>
                      <a:srgbClr val="000000"/>
                    </a:solidFill>
                    <a:latin typeface="Century Gothic" panose="020B0502020202020204"/>
                    <a:ea typeface="+mn-ea"/>
                    <a:cs typeface="+mn-cs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numRef>
              <c:f>'[2017_Relatório de Indicadores da PROGRAD - UFGD (Bolsas) - v.1.0.xlsx]bolsas_ofertadas'!$F$65:$N$65</c:f>
              <c:numCache>
                <c:formatCode>0</c:formatCode>
                <c:ptCount val="9"/>
                <c:pt idx="0" c:formatCode="0">
                  <c:v>2009</c:v>
                </c:pt>
                <c:pt idx="1" c:formatCode="0">
                  <c:v>2010</c:v>
                </c:pt>
                <c:pt idx="2" c:formatCode="0">
                  <c:v>2011</c:v>
                </c:pt>
                <c:pt idx="3" c:formatCode="0">
                  <c:v>2012</c:v>
                </c:pt>
                <c:pt idx="4" c:formatCode="0">
                  <c:v>2013</c:v>
                </c:pt>
                <c:pt idx="5" c:formatCode="0">
                  <c:v>2014</c:v>
                </c:pt>
                <c:pt idx="6" c:formatCode="0">
                  <c:v>2015</c:v>
                </c:pt>
                <c:pt idx="7" c:formatCode="0">
                  <c:v>2016</c:v>
                </c:pt>
                <c:pt idx="8" c:formatCode="0">
                  <c:v>2017</c:v>
                </c:pt>
              </c:numCache>
            </c:numRef>
          </c:cat>
          <c:val>
            <c:numRef>
              <c:f>'[2017_Relatório de Indicadores da PROGRAD - UFGD (Bolsas) - v.1.0.xlsx]bolsas_ofertadas'!$F$71:$N$71</c:f>
              <c:numCache>
                <c:formatCode>#,##0</c:formatCode>
                <c:ptCount val="9"/>
                <c:pt idx="0">
                  <c:v>152</c:v>
                </c:pt>
                <c:pt idx="1">
                  <c:v>245</c:v>
                </c:pt>
                <c:pt idx="2">
                  <c:v>227</c:v>
                </c:pt>
                <c:pt idx="3">
                  <c:v>375</c:v>
                </c:pt>
                <c:pt idx="4">
                  <c:v>376</c:v>
                </c:pt>
                <c:pt idx="5">
                  <c:v>448</c:v>
                </c:pt>
                <c:pt idx="6">
                  <c:v>425</c:v>
                </c:pt>
                <c:pt idx="7">
                  <c:v>414</c:v>
                </c:pt>
                <c:pt idx="8">
                  <c:v>414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100"/>
        <c:axId val="101028608"/>
        <c:axId val="101030144"/>
      </c:barChart>
      <c:catAx>
        <c:axId val="101028608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spPr>
          <a:ln w="9360" cap="flat" cmpd="sng" algn="ctr">
            <a:solidFill>
              <a:srgbClr val="878787"/>
            </a:solidFill>
            <a:prstDash val="solid"/>
            <a:round/>
          </a:ln>
        </c:spPr>
        <c:txPr>
          <a:bodyPr rot="-60000000" spcFirstLastPara="0" vertOverflow="ellipsis" vert="horz" wrap="square" anchor="ctr" anchorCtr="1"/>
          <a:lstStyle/>
          <a:p>
            <a:pPr>
              <a:defRPr lang="pt-BR" sz="1000" b="0" i="0" u="none" strike="noStrike" kern="1200" spc="-1" baseline="0">
                <a:solidFill>
                  <a:srgbClr val="000000"/>
                </a:solidFill>
                <a:latin typeface="Century Gothic" panose="020B0502020202020204"/>
                <a:ea typeface="+mn-ea"/>
                <a:cs typeface="+mn-cs"/>
              </a:defRPr>
            </a:pPr>
          </a:p>
        </c:txPr>
        <c:crossAx val="101030144"/>
        <c:crosses val="autoZero"/>
        <c:auto val="1"/>
        <c:lblAlgn val="ctr"/>
        <c:lblOffset val="100"/>
        <c:noMultiLvlLbl val="1"/>
      </c:catAx>
      <c:valAx>
        <c:axId val="101030144"/>
        <c:scaling>
          <c:orientation val="minMax"/>
          <c:max val="500"/>
        </c:scaling>
        <c:delete val="1"/>
        <c:axPos val="l"/>
        <c:numFmt formatCode="#,##0" sourceLinked="0"/>
        <c:majorTickMark val="out"/>
        <c:minorTickMark val="none"/>
        <c:tickLblPos val="none"/>
        <c:txPr>
          <a:bodyPr rot="-60000000" spcFirstLastPara="0" vertOverflow="ellipsis" vert="horz" wrap="square" anchor="ctr" anchorCtr="1"/>
          <a:lstStyle/>
          <a:p>
            <a:pPr>
              <a:defRPr lang="pt-BR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10102860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 rot="0" spcFirstLastPara="0" vertOverflow="ellipsis" vert="horz" wrap="square" anchor="ctr" anchorCtr="1"/>
          <a:lstStyle/>
          <a:p>
            <a:pPr>
              <a:defRPr lang="pt-BR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</c:dTable>
      <c:spPr>
        <a:noFill/>
        <a:ln w="9360">
          <a:noFill/>
          <a:round/>
        </a:ln>
        <a:effectLst/>
      </c:spPr>
    </c:plotArea>
    <c:plotVisOnly val="1"/>
    <c:dispBlanksAs val="zero"/>
    <c:showDLblsOverMax val="1"/>
  </c:chart>
  <c:spPr>
    <a:solidFill>
      <a:srgbClr val="FFFFFF"/>
    </a:solidFill>
    <a:ln w="6350" cap="flat" cmpd="sng" algn="ctr">
      <a:noFill/>
      <a:prstDash val="solid"/>
      <a:round/>
    </a:ln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585397206273"/>
          <c:y val="0.00440787540405525"/>
          <c:w val="0.895843688405176"/>
          <c:h val="0.90620041140170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'bolsa monitoria'!$B$93</c:f>
              <c:strCache>
                <c:ptCount val="1"/>
                <c:pt idx="0">
                  <c:v>Total Geral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1000" b="0" i="0" u="none" strike="noStrike" kern="1200" spc="-1" baseline="0">
                    <a:solidFill>
                      <a:srgbClr val="000000"/>
                    </a:solidFill>
                    <a:latin typeface="Century Gothic" panose="020B0502020202020204"/>
                    <a:ea typeface="+mn-ea"/>
                    <a:cs typeface="+mn-cs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strRef>
              <c:f>'bolsa monitoria'!$D$58:$O$58</c:f>
              <c:strCache>
                <c:ptCount val="12"/>
                <c:pt idx="0">
                  <c:v>Jan/Fev</c:v>
                </c:pt>
                <c:pt idx="1">
                  <c:v>Fev/Mar</c:v>
                </c:pt>
                <c:pt idx="2">
                  <c:v>Mar/Abril</c:v>
                </c:pt>
                <c:pt idx="3">
                  <c:v>Abr/Mai ⁽¹⁾ </c:v>
                </c:pt>
                <c:pt idx="4">
                  <c:v>Mai/Jun</c:v>
                </c:pt>
                <c:pt idx="5">
                  <c:v>Jun/Jul</c:v>
                </c:pt>
                <c:pt idx="6">
                  <c:v>Jul/Ago</c:v>
                </c:pt>
                <c:pt idx="7">
                  <c:v>Ago/Set ⁽²⁾</c:v>
                </c:pt>
                <c:pt idx="8">
                  <c:v>Set/Out</c:v>
                </c:pt>
                <c:pt idx="9">
                  <c:v>Out/Nov</c:v>
                </c:pt>
                <c:pt idx="10">
                  <c:v>Nov/Dez</c:v>
                </c:pt>
                <c:pt idx="11">
                  <c:v>Dez/Jan</c:v>
                </c:pt>
              </c:strCache>
            </c:strRef>
          </c:cat>
          <c:val>
            <c:numRef>
              <c:f>'bolsa monitoria'!$D$135:$O$135</c:f>
              <c:numCache>
                <c:formatCode>General</c:formatCode>
                <c:ptCount val="12"/>
                <c:pt idx="0">
                  <c:v>86</c:v>
                </c:pt>
                <c:pt idx="1">
                  <c:v>85</c:v>
                </c:pt>
                <c:pt idx="2">
                  <c:v>88</c:v>
                </c:pt>
                <c:pt idx="3">
                  <c:v>0</c:v>
                </c:pt>
                <c:pt idx="4">
                  <c:v>151</c:v>
                </c:pt>
                <c:pt idx="5">
                  <c:v>160</c:v>
                </c:pt>
                <c:pt idx="6">
                  <c:v>162</c:v>
                </c:pt>
                <c:pt idx="7">
                  <c:v>0</c:v>
                </c:pt>
                <c:pt idx="8">
                  <c:v>108</c:v>
                </c:pt>
                <c:pt idx="9">
                  <c:v>123</c:v>
                </c:pt>
                <c:pt idx="10">
                  <c:v>128</c:v>
                </c:pt>
                <c:pt idx="11">
                  <c:v>126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100"/>
        <c:axId val="118071296"/>
        <c:axId val="118072832"/>
      </c:barChart>
      <c:catAx>
        <c:axId val="118071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360" cap="flat" cmpd="sng" algn="ctr">
            <a:solidFill>
              <a:srgbClr val="878787"/>
            </a:solidFill>
            <a:prstDash val="solid"/>
            <a:round/>
          </a:ln>
        </c:spPr>
        <c:txPr>
          <a:bodyPr rot="-60000000" spcFirstLastPara="0" vertOverflow="ellipsis" vert="horz" wrap="square" anchor="ctr" anchorCtr="1"/>
          <a:lstStyle/>
          <a:p>
            <a:pPr>
              <a:defRPr lang="pt-BR" sz="1000" b="0" i="0" u="none" strike="noStrike" kern="1200" spc="-1" baseline="0">
                <a:solidFill>
                  <a:srgbClr val="000000"/>
                </a:solidFill>
                <a:latin typeface="Century Gothic" panose="020B0502020202020204"/>
                <a:ea typeface="+mn-ea"/>
                <a:cs typeface="+mn-cs"/>
              </a:defRPr>
            </a:pPr>
          </a:p>
        </c:txPr>
        <c:crossAx val="118072832"/>
        <c:crosses val="autoZero"/>
        <c:auto val="1"/>
        <c:lblAlgn val="ctr"/>
        <c:lblOffset val="100"/>
        <c:noMultiLvlLbl val="1"/>
      </c:catAx>
      <c:valAx>
        <c:axId val="118072832"/>
        <c:scaling>
          <c:orientation val="minMax"/>
          <c:max val="120"/>
        </c:scaling>
        <c:delete val="1"/>
        <c:axPos val="l"/>
        <c:numFmt formatCode="General" sourceLinked="0"/>
        <c:majorTickMark val="out"/>
        <c:minorTickMark val="none"/>
        <c:tickLblPos val="none"/>
        <c:txPr>
          <a:bodyPr rot="-60000000" spcFirstLastPara="0" vertOverflow="ellipsis" vert="horz" wrap="square" anchor="ctr" anchorCtr="1"/>
          <a:lstStyle/>
          <a:p>
            <a:pPr>
              <a:defRPr lang="pt-BR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11807129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 rot="0" spcFirstLastPara="0" vertOverflow="ellipsis" vert="horz" wrap="square" anchor="ctr" anchorCtr="1"/>
          <a:lstStyle/>
          <a:p>
            <a:pPr>
              <a:defRPr lang="pt-BR"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</c:dTable>
      <c:spPr>
        <a:noFill/>
        <a:ln w="9360">
          <a:noFill/>
          <a:round/>
        </a:ln>
        <a:effectLst/>
      </c:spPr>
    </c:plotArea>
    <c:plotVisOnly val="1"/>
    <c:dispBlanksAs val="gap"/>
    <c:showDLblsOverMax val="1"/>
  </c:chart>
  <c:spPr>
    <a:solidFill>
      <a:srgbClr val="FFFFFF"/>
    </a:solidFill>
    <a:ln>
      <a:noFill/>
    </a:ln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2574329178575"/>
          <c:y val="0.15588007874576"/>
          <c:w val="0.53485134164285"/>
          <c:h val="0.808730343208178"/>
        </c:manualLayout>
      </c:layout>
      <c:pieChart>
        <c:varyColors val="1"/>
        <c:ser>
          <c:idx val="0"/>
          <c:order val="0"/>
          <c:tx>
            <c:strRef>
              <c:f>bolsas_ofertadas!$B$65</c:f>
              <c:strCache>
                <c:ptCount val="1"/>
                <c:pt idx="0">
                  <c:v>PIBID (CAPES)</c:v>
                </c:pt>
              </c:strCache>
            </c:strRef>
          </c:tx>
          <c:spPr>
            <a:solidFill>
              <a:srgbClr val="4F81BD"/>
            </a:solidFill>
            <a:ln>
              <a:noFill/>
            </a:ln>
          </c:spPr>
          <c:explosion val="0"/>
          <c:dPt>
            <c:idx val="0"/>
            <c:bubble3D val="0"/>
            <c:spPr>
              <a:solidFill>
                <a:srgbClr val="4F81BD"/>
              </a:solidFill>
              <a:ln>
                <a:noFill/>
              </a:ln>
            </c:spPr>
          </c:dPt>
          <c:dPt>
            <c:idx val="1"/>
            <c:bubble3D val="0"/>
            <c:spPr>
              <a:solidFill>
                <a:srgbClr val="F79646"/>
              </a:solidFill>
              <a:ln>
                <a:noFill/>
              </a:ln>
            </c:spPr>
          </c:dPt>
          <c:dPt>
            <c:idx val="2"/>
            <c:bubble3D val="0"/>
            <c:spPr>
              <a:solidFill>
                <a:srgbClr val="FF0000"/>
              </a:solidFill>
              <a:ln>
                <a:noFill/>
              </a:ln>
            </c:spPr>
          </c:dPt>
          <c:dPt>
            <c:idx val="3"/>
            <c:bubble3D val="0"/>
            <c:spPr>
              <a:solidFill>
                <a:srgbClr val="FFFF00"/>
              </a:solidFill>
              <a:ln>
                <a:noFill/>
              </a:ln>
            </c:spPr>
          </c:dPt>
          <c:dPt>
            <c:idx val="4"/>
            <c:bubble3D val="0"/>
            <c:spPr>
              <a:solidFill>
                <a:srgbClr val="00B050"/>
              </a:solidFill>
              <a:ln>
                <a:noFill/>
              </a:ln>
            </c:spPr>
          </c:dPt>
          <c:dLbls>
            <c:dLbl>
              <c:idx val="0"/>
              <c:layout>
                <c:manualLayout>
                  <c:x val="-0.31747853340068"/>
                  <c:y val="0.0280648323744013"/>
                </c:manualLayout>
              </c:layout>
              <c:numFmt formatCode="General" sourceLinked="1"/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bestFit"/>
              <c:showLegendKey val="1"/>
              <c:showVal val="1"/>
              <c:showCatName val="1"/>
              <c:showSerName val="0"/>
              <c:showPercent val="0"/>
              <c:showBubbleSize val="1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0516379556456293"/>
                  <c:y val="-0.0286266929152534"/>
                </c:manualLayout>
              </c:layout>
              <c:numFmt formatCode="General" sourceLinked="1"/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bestFit"/>
              <c:showLegendKey val="1"/>
              <c:showVal val="1"/>
              <c:showCatName val="1"/>
              <c:showSerName val="0"/>
              <c:showPercent val="0"/>
              <c:showBubbleSize val="1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45180250414901"/>
                  <c:y val="0.00677759066435806"/>
                </c:manualLayout>
              </c:layout>
              <c:numFmt formatCode="General" sourceLinked="1"/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bestFit"/>
              <c:showLegendKey val="1"/>
              <c:showVal val="1"/>
              <c:showCatName val="1"/>
              <c:showSerName val="0"/>
              <c:showPercent val="1"/>
              <c:showBubbleSize val="1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08068053119833"/>
                  <c:y val="0.107288726548232"/>
                </c:manualLayout>
              </c:layout>
              <c:numFmt formatCode="General" sourceLinked="1"/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bestFit"/>
              <c:showLegendKey val="1"/>
              <c:showVal val="1"/>
              <c:showCatName val="1"/>
              <c:showSerName val="0"/>
              <c:showPercent val="0"/>
              <c:showBubbleSize val="1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0.0737403961085612"/>
                  <c:y val="-0.0354108407530027"/>
                </c:manualLayout>
              </c:layout>
              <c:numFmt formatCode="General" sourceLinked="1"/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bestFit"/>
              <c:showLegendKey val="1"/>
              <c:showVal val="1"/>
              <c:showCatName val="1"/>
              <c:showSerName val="0"/>
              <c:showPercent val="0"/>
              <c:showBubbleSize val="1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solidFill>
                  <a:schemeClr val="tx1"/>
                </a:solidFill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700" b="0" i="0" u="none" strike="noStrike" kern="1200" spc="-1" baseline="0">
                    <a:solidFill>
                      <a:srgbClr val="000000"/>
                    </a:solidFill>
                    <a:latin typeface="Century Gothic" panose="020B0502020202020204"/>
                    <a:ea typeface="+mn-ea"/>
                    <a:cs typeface="+mn-cs"/>
                  </a:defRPr>
                </a:pPr>
              </a:p>
            </c:txPr>
            <c:dLblPos val="bestFit"/>
            <c:showLegendKey val="1"/>
            <c:showVal val="1"/>
            <c:showCatName val="1"/>
            <c:showSerName val="0"/>
            <c:showPercent val="0"/>
            <c:showBubbleSize val="1"/>
            <c:separator>
</c:separator>
            <c:showLeaderLines val="1"/>
            <c:extLst>
              <c:ext xmlns:c15="http://schemas.microsoft.com/office/drawing/2012/chart" uri="{CE6537A1-D6FC-4f65-9D91-7224C49458BB}">
                <c15:layout/>
                <c15:showLeaderLines val="1"/>
                <c15:leaderLines/>
              </c:ext>
            </c:extLst>
          </c:dLbls>
          <c:cat>
            <c:strRef>
              <c:f>PIBID_Capes_CG_CI_SP_CA_AC!$C$31:$C$35</c:f>
              <c:strCache>
                <c:ptCount val="5"/>
                <c:pt idx="0">
                  <c:v>Coordenador de Gestão                             </c:v>
                </c:pt>
                <c:pt idx="1">
                  <c:v>Coordenador Institucional      </c:v>
                </c:pt>
                <c:pt idx="2">
                  <c:v>Coordenador de Área    </c:v>
                </c:pt>
                <c:pt idx="3">
                  <c:v>Supervisão             </c:v>
                </c:pt>
                <c:pt idx="4">
                  <c:v>Acadêmicos</c:v>
                </c:pt>
              </c:strCache>
            </c:strRef>
          </c:cat>
          <c:val>
            <c:numRef>
              <c:f>bolsas_ofertadas!$N$66:$N$70</c:f>
              <c:numCache>
                <c:formatCode>#,##0</c:formatCode>
                <c:ptCount val="5"/>
                <c:pt idx="0">
                  <c:v>1</c:v>
                </c:pt>
                <c:pt idx="1">
                  <c:v>26</c:v>
                </c:pt>
                <c:pt idx="2">
                  <c:v>3</c:v>
                </c:pt>
                <c:pt idx="3">
                  <c:v>56</c:v>
                </c:pt>
                <c:pt idx="4">
                  <c:v>328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solidFill>
          <a:srgbClr val="FFFFFF"/>
        </a:solidFill>
        <a:ln>
          <a:noFill/>
        </a:ln>
      </c:spPr>
    </c:plotArea>
    <c:plotVisOnly val="1"/>
    <c:dispBlanksAs val="zero"/>
    <c:showDLblsOverMax val="1"/>
  </c:chart>
  <c:spPr>
    <a:solidFill>
      <a:srgbClr val="FFFFFF"/>
    </a:solidFill>
    <a:ln>
      <a:noFill/>
    </a:ln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8881469115192"/>
          <c:y val="0.0349040139616056"/>
          <c:w val="0.860233722871452"/>
          <c:h val="0.8592416309693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PIBID_Capes_CG_CI_SP_CA_AC!$C$23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4BACC6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1000" b="0" i="0" u="none" strike="noStrike" kern="1200" spc="-1" baseline="0">
                    <a:solidFill>
                      <a:srgbClr val="000000"/>
                    </a:solidFill>
                    <a:latin typeface="Century Gothic" panose="020B0502020202020204"/>
                    <a:ea typeface="+mn-ea"/>
                    <a:cs typeface="+mn-cs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strRef>
              <c:f>PIBID_Capes_CG_CI_SP_CA_AC!$E$17:$P$17</c:f>
              <c:strCache>
                <c:ptCount val="12"/>
                <c:pt idx="0">
                  <c:v>Jan</c:v>
                </c:pt>
                <c:pt idx="1">
                  <c:v>Fev</c:v>
                </c:pt>
                <c:pt idx="2">
                  <c:v>Mar</c:v>
                </c:pt>
                <c:pt idx="3">
                  <c:v>Abr</c:v>
                </c:pt>
                <c:pt idx="4">
                  <c:v>Mai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Set</c:v>
                </c:pt>
                <c:pt idx="9">
                  <c:v>Out</c:v>
                </c:pt>
                <c:pt idx="10">
                  <c:v>Nov</c:v>
                </c:pt>
                <c:pt idx="11">
                  <c:v>Dez</c:v>
                </c:pt>
              </c:strCache>
            </c:strRef>
          </c:cat>
          <c:val>
            <c:numRef>
              <c:f>PIBID_Capes_CG_CI_SP_CA_AC!$E$23:$P$23</c:f>
              <c:numCache>
                <c:formatCode>General</c:formatCode>
                <c:ptCount val="12"/>
                <c:pt idx="0">
                  <c:v>411</c:v>
                </c:pt>
                <c:pt idx="1">
                  <c:v>414</c:v>
                </c:pt>
                <c:pt idx="2">
                  <c:v>414</c:v>
                </c:pt>
                <c:pt idx="3">
                  <c:v>413</c:v>
                </c:pt>
                <c:pt idx="4">
                  <c:v>414</c:v>
                </c:pt>
                <c:pt idx="5">
                  <c:v>412</c:v>
                </c:pt>
                <c:pt idx="6">
                  <c:v>414</c:v>
                </c:pt>
                <c:pt idx="7">
                  <c:v>411</c:v>
                </c:pt>
                <c:pt idx="8">
                  <c:v>414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overlap val="100"/>
        <c:axId val="116153344"/>
        <c:axId val="116167424"/>
      </c:barChart>
      <c:catAx>
        <c:axId val="116153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360" cap="flat" cmpd="sng" algn="ctr">
            <a:solidFill>
              <a:srgbClr val="878787"/>
            </a:solidFill>
            <a:prstDash val="solid"/>
            <a:round/>
          </a:ln>
        </c:spPr>
        <c:txPr>
          <a:bodyPr rot="-60000000" spcFirstLastPara="0" vertOverflow="ellipsis" vert="horz" wrap="square" anchor="ctr" anchorCtr="1"/>
          <a:lstStyle/>
          <a:p>
            <a:pPr>
              <a:defRPr lang="pt-BR" sz="1000" b="0" i="0" u="none" strike="noStrike" kern="1200" spc="-1" baseline="0">
                <a:solidFill>
                  <a:srgbClr val="000000"/>
                </a:solidFill>
                <a:latin typeface="Century Gothic" panose="020B0502020202020204"/>
                <a:ea typeface="+mn-ea"/>
                <a:cs typeface="+mn-cs"/>
              </a:defRPr>
            </a:pPr>
          </a:p>
        </c:txPr>
        <c:crossAx val="116167424"/>
        <c:crosses val="autoZero"/>
        <c:auto val="1"/>
        <c:lblAlgn val="ctr"/>
        <c:lblOffset val="100"/>
        <c:noMultiLvlLbl val="1"/>
      </c:catAx>
      <c:valAx>
        <c:axId val="116167424"/>
        <c:scaling>
          <c:orientation val="minMax"/>
          <c:max val="120"/>
        </c:scaling>
        <c:delete val="1"/>
        <c:axPos val="l"/>
        <c:numFmt formatCode="General" sourceLinked="0"/>
        <c:majorTickMark val="none"/>
        <c:minorTickMark val="none"/>
        <c:tickLblPos val="none"/>
        <c:txPr>
          <a:bodyPr rot="-60000000" spcFirstLastPara="0" vertOverflow="ellipsis" vert="horz" wrap="square" anchor="ctr" anchorCtr="1"/>
          <a:lstStyle/>
          <a:p>
            <a:pPr>
              <a:defRPr lang="pt-BR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11615334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 rot="0" spcFirstLastPara="0" vertOverflow="ellipsis" vert="horz" wrap="square" anchor="ctr" anchorCtr="1"/>
          <a:lstStyle/>
          <a:p>
            <a:pPr>
              <a:defRPr lang="pt-BR" sz="7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</a:p>
        </c:txPr>
      </c:dTable>
      <c:spPr>
        <a:noFill/>
        <a:ln w="9360">
          <a:noFill/>
          <a:round/>
        </a:ln>
        <a:effectLst/>
      </c:spPr>
    </c:plotArea>
    <c:plotVisOnly val="1"/>
    <c:dispBlanksAs val="gap"/>
    <c:showDLblsOverMax val="1"/>
  </c:chart>
  <c:spPr>
    <a:solidFill>
      <a:srgbClr val="FFFFFF"/>
    </a:solidFill>
    <a:ln>
      <a:noFill/>
    </a:ln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417518745739605"/>
          <c:y val="0.0355010488946264"/>
          <c:w val="0.944614860259032"/>
          <c:h val="0.91127965144424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PIBID_Diversidade!$B$30</c:f>
              <c:strCache>
                <c:ptCount val="1"/>
                <c:pt idx="0">
                  <c:v>Modalidade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</c:spPr>
          <c:invertIfNegative val="0"/>
          <c:dLbls>
            <c:dLbl>
              <c:idx val="9"/>
              <c:layout>
                <c:manualLayout>
                  <c:x val="0.00460122699386503"/>
                  <c:y val="-0.114087461675004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-540000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chemeClr val="bg1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delete val="1"/>
            </c:dLbl>
            <c:dLbl>
              <c:idx val="11"/>
              <c:delete val="1"/>
            </c:dLbl>
            <c:spPr>
              <a:noFill/>
              <a:ln>
                <a:noFill/>
              </a:ln>
              <a:effectLst/>
            </c:spPr>
            <c:txPr>
              <a:bodyPr rot="-5400000" spcFirstLastPara="0" vertOverflow="ellipsis" vert="horz" wrap="square" lIns="38100" tIns="19050" rIns="38100" bIns="19050" anchor="ctr" anchorCtr="1"/>
              <a:lstStyle/>
              <a:p>
                <a:pPr>
                  <a:defRPr lang="pt-BR" sz="700" b="0" i="0" u="none" strike="noStrike" kern="1200" spc="-1" baseline="0">
                    <a:solidFill>
                      <a:srgbClr val="000000"/>
                    </a:solidFill>
                    <a:latin typeface="Century Gothic" panose="020B0502020202020204"/>
                    <a:ea typeface="+mn-ea"/>
                    <a:cs typeface="+mn-cs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strRef>
              <c:f>PIBID_Diversidade!$C$30:$N$30</c:f>
              <c:strCache>
                <c:ptCount val="12"/>
                <c:pt idx="0">
                  <c:v>Jan</c:v>
                </c:pt>
                <c:pt idx="1">
                  <c:v>Fev</c:v>
                </c:pt>
                <c:pt idx="2">
                  <c:v>Mar</c:v>
                </c:pt>
                <c:pt idx="3">
                  <c:v>Abr</c:v>
                </c:pt>
                <c:pt idx="4">
                  <c:v>Mai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Set</c:v>
                </c:pt>
                <c:pt idx="9">
                  <c:v>Out</c:v>
                </c:pt>
                <c:pt idx="10">
                  <c:v>Nov</c:v>
                </c:pt>
                <c:pt idx="11">
                  <c:v>Dez</c:v>
                </c:pt>
              </c:strCache>
            </c:strRef>
          </c:cat>
          <c:val>
            <c:numRef>
              <c:f>PIBID_Capes_CG_CI_SP_CA_AC!$E$36:$P$36</c:f>
              <c:numCache>
                <c:formatCode>[$R$-416]\ #,##0.00;\-[$R$-416]\ #,##0.00</c:formatCode>
                <c:ptCount val="12"/>
                <c:pt idx="0">
                  <c:v>214940</c:v>
                </c:pt>
                <c:pt idx="1">
                  <c:v>216140</c:v>
                </c:pt>
                <c:pt idx="2">
                  <c:v>216140</c:v>
                </c:pt>
                <c:pt idx="3">
                  <c:v>215375</c:v>
                </c:pt>
                <c:pt idx="4">
                  <c:v>216140</c:v>
                </c:pt>
                <c:pt idx="5">
                  <c:v>214245</c:v>
                </c:pt>
                <c:pt idx="6">
                  <c:v>216140</c:v>
                </c:pt>
                <c:pt idx="7">
                  <c:v>214940</c:v>
                </c:pt>
                <c:pt idx="8">
                  <c:v>209540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overlap val="100"/>
        <c:axId val="116348800"/>
        <c:axId val="116350336"/>
      </c:barChart>
      <c:catAx>
        <c:axId val="116348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360" cap="flat" cmpd="sng" algn="ctr">
            <a:solidFill>
              <a:srgbClr val="878787"/>
            </a:solidFill>
            <a:prstDash val="solid"/>
            <a:round/>
          </a:ln>
        </c:spPr>
        <c:txPr>
          <a:bodyPr rot="-60000000" spcFirstLastPara="0" vertOverflow="ellipsis" vert="horz" wrap="square" anchor="ctr" anchorCtr="1"/>
          <a:lstStyle/>
          <a:p>
            <a:pPr>
              <a:defRPr lang="pt-BR" sz="700" b="0" i="0" u="none" strike="noStrike" kern="1200" spc="-1" baseline="0">
                <a:solidFill>
                  <a:srgbClr val="000000"/>
                </a:solidFill>
                <a:latin typeface="Century Gothic" panose="020B0502020202020204"/>
                <a:ea typeface="+mn-ea"/>
                <a:cs typeface="+mn-cs"/>
              </a:defRPr>
            </a:pPr>
          </a:p>
        </c:txPr>
        <c:crossAx val="116350336"/>
        <c:crosses val="autoZero"/>
        <c:auto val="1"/>
        <c:lblAlgn val="ctr"/>
        <c:lblOffset val="100"/>
        <c:noMultiLvlLbl val="1"/>
      </c:catAx>
      <c:valAx>
        <c:axId val="116350336"/>
        <c:scaling>
          <c:orientation val="minMax"/>
        </c:scaling>
        <c:delete val="1"/>
        <c:axPos val="l"/>
        <c:numFmt formatCode="[$R$-416]\ #,##0.00;\-[$R$-416]\ #,##0.00" sourceLinked="0"/>
        <c:majorTickMark val="out"/>
        <c:minorTickMark val="none"/>
        <c:tickLblPos val="none"/>
        <c:txPr>
          <a:bodyPr rot="-60000000" spcFirstLastPara="0" vertOverflow="ellipsis" vert="horz" wrap="square" anchor="ctr" anchorCtr="1"/>
          <a:lstStyle/>
          <a:p>
            <a:pPr>
              <a:defRPr lang="pt-BR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116348800"/>
        <c:crosses val="autoZero"/>
        <c:crossBetween val="between"/>
      </c:valAx>
      <c:spPr>
        <a:noFill/>
        <a:ln w="9360">
          <a:noFill/>
          <a:round/>
        </a:ln>
        <a:effectLst/>
      </c:spPr>
    </c:plotArea>
    <c:plotVisOnly val="1"/>
    <c:dispBlanksAs val="gap"/>
    <c:showDLblsOverMax val="1"/>
  </c:chart>
  <c:spPr>
    <a:solidFill>
      <a:srgbClr val="FFFFFF"/>
    </a:solidFill>
    <a:ln>
      <a:noFill/>
    </a:ln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8186477103654"/>
          <c:y val="0.0614810449813396"/>
          <c:w val="0.666854025458753"/>
          <c:h val="0.83928501276762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PIBID_Capes_CG_CI_SP_CA_AC!$C$20</c:f>
              <c:strCache>
                <c:ptCount val="1"/>
                <c:pt idx="0">
                  <c:v>Coordenador de Área    </c:v>
                </c:pt>
              </c:strCache>
            </c:strRef>
          </c:tx>
          <c:spPr>
            <a:solidFill>
              <a:srgbClr val="4BACC6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1000" b="0" i="0" u="none" strike="noStrike" kern="1200" spc="-1" baseline="0">
                    <a:solidFill>
                      <a:srgbClr val="000000"/>
                    </a:solidFill>
                    <a:latin typeface="Century Gothic" panose="020B0502020202020204"/>
                    <a:ea typeface="+mn-ea"/>
                    <a:cs typeface="+mn-cs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strRef>
              <c:f>PIBID_Capes_CG_CI_SP_CA_AC!$E$30:$P$30</c:f>
              <c:strCache>
                <c:ptCount val="12"/>
                <c:pt idx="0">
                  <c:v>Jan</c:v>
                </c:pt>
                <c:pt idx="1">
                  <c:v>Fev</c:v>
                </c:pt>
                <c:pt idx="2">
                  <c:v>Mar</c:v>
                </c:pt>
                <c:pt idx="3">
                  <c:v>Abr</c:v>
                </c:pt>
                <c:pt idx="4">
                  <c:v>Mai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Set</c:v>
                </c:pt>
                <c:pt idx="9">
                  <c:v>Out</c:v>
                </c:pt>
                <c:pt idx="10">
                  <c:v>Nov</c:v>
                </c:pt>
                <c:pt idx="11">
                  <c:v>Dez</c:v>
                </c:pt>
              </c:strCache>
            </c:strRef>
          </c:cat>
          <c:val>
            <c:numRef>
              <c:f>PIBID_Capes_CG_CI_SP_CA_AC!$E$20:$P$20</c:f>
              <c:numCache>
                <c:formatCode>General</c:formatCode>
                <c:ptCount val="12"/>
                <c:pt idx="0">
                  <c:v>26</c:v>
                </c:pt>
                <c:pt idx="1">
                  <c:v>26</c:v>
                </c:pt>
                <c:pt idx="2">
                  <c:v>26</c:v>
                </c:pt>
                <c:pt idx="3">
                  <c:v>26</c:v>
                </c:pt>
                <c:pt idx="4">
                  <c:v>26</c:v>
                </c:pt>
                <c:pt idx="5">
                  <c:v>26</c:v>
                </c:pt>
                <c:pt idx="6">
                  <c:v>26</c:v>
                </c:pt>
                <c:pt idx="7">
                  <c:v>26</c:v>
                </c:pt>
                <c:pt idx="8">
                  <c:v>26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overlap val="100"/>
        <c:axId val="116370816"/>
        <c:axId val="116376704"/>
      </c:barChart>
      <c:catAx>
        <c:axId val="116370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360" cap="flat" cmpd="sng" algn="ctr">
            <a:solidFill>
              <a:srgbClr val="878787"/>
            </a:solidFill>
            <a:prstDash val="solid"/>
            <a:round/>
          </a:ln>
        </c:spPr>
        <c:txPr>
          <a:bodyPr rot="-60000000" spcFirstLastPara="0" vertOverflow="ellipsis" vert="horz" wrap="square" anchor="ctr" anchorCtr="1"/>
          <a:lstStyle/>
          <a:p>
            <a:pPr>
              <a:defRPr lang="pt-BR" sz="1000" b="0" i="0" u="none" strike="noStrike" kern="1200" spc="-1" baseline="0">
                <a:solidFill>
                  <a:srgbClr val="000000"/>
                </a:solidFill>
                <a:latin typeface="Century Gothic" panose="020B0502020202020204"/>
                <a:ea typeface="+mn-ea"/>
                <a:cs typeface="+mn-cs"/>
              </a:defRPr>
            </a:pPr>
          </a:p>
        </c:txPr>
        <c:crossAx val="116376704"/>
        <c:crosses val="autoZero"/>
        <c:auto val="1"/>
        <c:lblAlgn val="ctr"/>
        <c:lblOffset val="100"/>
        <c:noMultiLvlLbl val="1"/>
      </c:catAx>
      <c:valAx>
        <c:axId val="116376704"/>
        <c:scaling>
          <c:orientation val="minMax"/>
          <c:max val="120"/>
        </c:scaling>
        <c:delete val="1"/>
        <c:axPos val="l"/>
        <c:numFmt formatCode="General" sourceLinked="0"/>
        <c:majorTickMark val="none"/>
        <c:minorTickMark val="none"/>
        <c:tickLblPos val="none"/>
        <c:txPr>
          <a:bodyPr rot="-60000000" spcFirstLastPara="0" vertOverflow="ellipsis" vert="horz" wrap="square" anchor="ctr" anchorCtr="1"/>
          <a:lstStyle/>
          <a:p>
            <a:pPr>
              <a:defRPr lang="pt-BR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11637081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 rot="0" spcFirstLastPara="0" vertOverflow="ellipsis" vert="horz" wrap="square" anchor="ctr" anchorCtr="1"/>
          <a:lstStyle/>
          <a:p>
            <a:pPr>
              <a:defRPr lang="pt-BR" sz="7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</a:p>
        </c:txPr>
      </c:dTable>
      <c:spPr>
        <a:noFill/>
        <a:ln w="9360">
          <a:noFill/>
          <a:round/>
        </a:ln>
        <a:effectLst/>
      </c:spPr>
    </c:plotArea>
    <c:plotVisOnly val="1"/>
    <c:dispBlanksAs val="gap"/>
    <c:showDLblsOverMax val="1"/>
  </c:chart>
  <c:spPr>
    <a:solidFill>
      <a:srgbClr val="FFFFFF"/>
    </a:solidFill>
    <a:ln>
      <a:noFill/>
    </a:ln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0714760638297872"/>
          <c:y val="0.039327851269217"/>
          <c:w val="0.986702127659574"/>
          <c:h val="0.82180908115838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PIBID_Capes_CG_CI_SP_CA_AC!$C$33</c:f>
              <c:strCache>
                <c:ptCount val="1"/>
                <c:pt idx="0">
                  <c:v>Coordenador de Área    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</c:spPr>
          <c:invertIfNegative val="0"/>
          <c:dLbls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spPr>
              <a:noFill/>
              <a:ln>
                <a:noFill/>
              </a:ln>
              <a:effectLst/>
            </c:spPr>
            <c:txPr>
              <a:bodyPr rot="-5400000" spcFirstLastPara="0" vertOverflow="ellipsis" vert="horz" wrap="square" lIns="38100" tIns="19050" rIns="38100" bIns="19050" anchor="ctr" anchorCtr="1"/>
              <a:lstStyle/>
              <a:p>
                <a:pPr>
                  <a:defRPr lang="pt-BR" sz="700" b="0" i="0" u="none" strike="noStrike" kern="1200" spc="-1" baseline="0">
                    <a:solidFill>
                      <a:srgbClr val="000000"/>
                    </a:solidFill>
                    <a:latin typeface="Century Gothic" panose="020B0502020202020204"/>
                    <a:ea typeface="+mn-ea"/>
                    <a:cs typeface="+mn-cs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strRef>
              <c:f>PIBID_Diversidade!$C$30:$N$30</c:f>
              <c:strCache>
                <c:ptCount val="12"/>
                <c:pt idx="0">
                  <c:v>Jan</c:v>
                </c:pt>
                <c:pt idx="1">
                  <c:v>Fev</c:v>
                </c:pt>
                <c:pt idx="2">
                  <c:v>Mar</c:v>
                </c:pt>
                <c:pt idx="3">
                  <c:v>Abr</c:v>
                </c:pt>
                <c:pt idx="4">
                  <c:v>Mai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Set</c:v>
                </c:pt>
                <c:pt idx="9">
                  <c:v>Out</c:v>
                </c:pt>
                <c:pt idx="10">
                  <c:v>Nov</c:v>
                </c:pt>
                <c:pt idx="11">
                  <c:v>Dez</c:v>
                </c:pt>
              </c:strCache>
            </c:strRef>
          </c:cat>
          <c:val>
            <c:numRef>
              <c:f>PIBID_Capes_CG_CI_SP_CA_AC!$E$33:$P$33</c:f>
              <c:numCache>
                <c:formatCode>[$R$-416]\ #,##0.00;\-[$R$-416]\ #,##0.00</c:formatCode>
                <c:ptCount val="12"/>
                <c:pt idx="0">
                  <c:v>36400</c:v>
                </c:pt>
                <c:pt idx="1">
                  <c:v>36400</c:v>
                </c:pt>
                <c:pt idx="2">
                  <c:v>36400</c:v>
                </c:pt>
                <c:pt idx="3">
                  <c:v>36400</c:v>
                </c:pt>
                <c:pt idx="4">
                  <c:v>36400</c:v>
                </c:pt>
                <c:pt idx="5">
                  <c:v>36400</c:v>
                </c:pt>
                <c:pt idx="6">
                  <c:v>36400</c:v>
                </c:pt>
                <c:pt idx="7">
                  <c:v>36400</c:v>
                </c:pt>
                <c:pt idx="8">
                  <c:v>35000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16446336"/>
        <c:axId val="116447872"/>
      </c:barChart>
      <c:catAx>
        <c:axId val="116446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360" cap="flat" cmpd="sng" algn="ctr">
            <a:solidFill>
              <a:srgbClr val="878787"/>
            </a:solidFill>
            <a:prstDash val="solid"/>
            <a:round/>
          </a:ln>
        </c:spPr>
        <c:txPr>
          <a:bodyPr rot="-60000000" spcFirstLastPara="0" vertOverflow="ellipsis" vert="horz" wrap="square" anchor="ctr" anchorCtr="1"/>
          <a:lstStyle/>
          <a:p>
            <a:pPr>
              <a:defRPr lang="pt-BR" sz="700" b="0" i="0" u="none" strike="noStrike" kern="1200" spc="-1" baseline="0">
                <a:solidFill>
                  <a:srgbClr val="000000"/>
                </a:solidFill>
                <a:latin typeface="Century Gothic" panose="020B0502020202020204"/>
                <a:ea typeface="+mn-ea"/>
                <a:cs typeface="+mn-cs"/>
              </a:defRPr>
            </a:pPr>
          </a:p>
        </c:txPr>
        <c:crossAx val="116447872"/>
        <c:crosses val="autoZero"/>
        <c:auto val="1"/>
        <c:lblAlgn val="ctr"/>
        <c:lblOffset val="100"/>
        <c:noMultiLvlLbl val="1"/>
      </c:catAx>
      <c:valAx>
        <c:axId val="116447872"/>
        <c:scaling>
          <c:orientation val="minMax"/>
          <c:max val="100000"/>
          <c:min val="0"/>
        </c:scaling>
        <c:delete val="1"/>
        <c:axPos val="l"/>
        <c:numFmt formatCode="[$R$-416]\ #,##0.00;\-[$R$-416]\ #,##0.00" sourceLinked="0"/>
        <c:majorTickMark val="none"/>
        <c:minorTickMark val="none"/>
        <c:tickLblPos val="none"/>
        <c:txPr>
          <a:bodyPr rot="-60000000" spcFirstLastPara="0" vertOverflow="ellipsis" vert="horz" wrap="square" anchor="ctr" anchorCtr="1"/>
          <a:lstStyle/>
          <a:p>
            <a:pPr>
              <a:defRPr lang="pt-BR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116446336"/>
        <c:crosses val="autoZero"/>
        <c:crossBetween val="between"/>
      </c:valAx>
      <c:spPr>
        <a:noFill/>
        <a:ln w="9360">
          <a:noFill/>
          <a:round/>
        </a:ln>
        <a:effectLst/>
      </c:spPr>
    </c:plotArea>
    <c:legend>
      <c:legendPos val="b"/>
      <c:layout/>
      <c:overlay val="0"/>
      <c:spPr>
        <a:noFill/>
        <a:ln>
          <a:noFill/>
        </a:ln>
      </c:spPr>
      <c:txPr>
        <a:bodyPr rot="0" spcFirstLastPara="0" vertOverflow="ellipsis" vert="horz" wrap="square" anchor="ctr" anchorCtr="1"/>
        <a:lstStyle/>
        <a:p>
          <a:pPr>
            <a:defRPr lang="pt-BR" sz="700" b="0" i="0" u="none" strike="noStrike" kern="1200" spc="-1" baseline="0">
              <a:solidFill>
                <a:srgbClr val="000000"/>
              </a:solidFill>
              <a:latin typeface="Century Gothic" panose="020B0502020202020204"/>
              <a:ea typeface="+mn-ea"/>
              <a:cs typeface="+mn-cs"/>
            </a:defRPr>
          </a:pPr>
        </a:p>
      </c:txPr>
    </c:legend>
    <c:plotVisOnly val="1"/>
    <c:dispBlanksAs val="gap"/>
    <c:showDLblsOverMax val="1"/>
  </c:chart>
  <c:spPr>
    <a:solidFill>
      <a:srgbClr val="FFFFFF"/>
    </a:solidFill>
    <a:ln>
      <a:noFill/>
    </a:ln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260736196319"/>
          <c:y val="0.0404757971253924"/>
          <c:w val="0.813466257668712"/>
          <c:h val="0.83129026928795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PIBID_Capes_CG_CI_SP_CA_AC!$C$21</c:f>
              <c:strCache>
                <c:ptCount val="1"/>
                <c:pt idx="0">
                  <c:v>Supervisão             </c:v>
                </c:pt>
              </c:strCache>
            </c:strRef>
          </c:tx>
          <c:spPr>
            <a:solidFill>
              <a:srgbClr val="4BACC6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1000" b="0" i="0" u="none" strike="noStrike" kern="1200" spc="-1" baseline="0">
                    <a:solidFill>
                      <a:srgbClr val="000000"/>
                    </a:solidFill>
                    <a:latin typeface="Century Gothic" panose="020B0502020202020204"/>
                    <a:ea typeface="+mn-ea"/>
                    <a:cs typeface="+mn-cs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strRef>
              <c:f>PIBID_Capes_CG_CI_SP_CA_AC!$E$30:$P$30</c:f>
              <c:strCache>
                <c:ptCount val="12"/>
                <c:pt idx="0">
                  <c:v>Jan</c:v>
                </c:pt>
                <c:pt idx="1">
                  <c:v>Fev</c:v>
                </c:pt>
                <c:pt idx="2">
                  <c:v>Mar</c:v>
                </c:pt>
                <c:pt idx="3">
                  <c:v>Abr</c:v>
                </c:pt>
                <c:pt idx="4">
                  <c:v>Mai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Set</c:v>
                </c:pt>
                <c:pt idx="9">
                  <c:v>Out</c:v>
                </c:pt>
                <c:pt idx="10">
                  <c:v>Nov</c:v>
                </c:pt>
                <c:pt idx="11">
                  <c:v>Dez</c:v>
                </c:pt>
              </c:strCache>
            </c:strRef>
          </c:cat>
          <c:val>
            <c:numRef>
              <c:f>PIBID_Capes_CG_CI_SP_CA_AC!$E$21:$P$21</c:f>
              <c:numCache>
                <c:formatCode>General</c:formatCode>
                <c:ptCount val="12"/>
                <c:pt idx="0">
                  <c:v>56</c:v>
                </c:pt>
                <c:pt idx="1">
                  <c:v>56</c:v>
                </c:pt>
                <c:pt idx="2">
                  <c:v>56</c:v>
                </c:pt>
                <c:pt idx="3">
                  <c:v>55</c:v>
                </c:pt>
                <c:pt idx="4">
                  <c:v>56</c:v>
                </c:pt>
                <c:pt idx="5">
                  <c:v>53</c:v>
                </c:pt>
                <c:pt idx="6">
                  <c:v>56</c:v>
                </c:pt>
                <c:pt idx="7">
                  <c:v>56</c:v>
                </c:pt>
                <c:pt idx="8">
                  <c:v>56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overlap val="100"/>
        <c:axId val="116296320"/>
        <c:axId val="116298112"/>
      </c:barChart>
      <c:catAx>
        <c:axId val="116296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360" cap="flat" cmpd="sng" algn="ctr">
            <a:solidFill>
              <a:srgbClr val="878787"/>
            </a:solidFill>
            <a:prstDash val="solid"/>
            <a:round/>
          </a:ln>
        </c:spPr>
        <c:txPr>
          <a:bodyPr rot="-60000000" spcFirstLastPara="0" vertOverflow="ellipsis" vert="horz" wrap="square" anchor="ctr" anchorCtr="1"/>
          <a:lstStyle/>
          <a:p>
            <a:pPr>
              <a:defRPr lang="pt-BR" sz="1000" b="0" i="0" u="none" strike="noStrike" kern="1200" spc="-1" baseline="0">
                <a:solidFill>
                  <a:srgbClr val="000000"/>
                </a:solidFill>
                <a:latin typeface="Century Gothic" panose="020B0502020202020204"/>
                <a:ea typeface="+mn-ea"/>
                <a:cs typeface="+mn-cs"/>
              </a:defRPr>
            </a:pPr>
          </a:p>
        </c:txPr>
        <c:crossAx val="116298112"/>
        <c:crosses val="autoZero"/>
        <c:auto val="1"/>
        <c:lblAlgn val="ctr"/>
        <c:lblOffset val="100"/>
        <c:noMultiLvlLbl val="1"/>
      </c:catAx>
      <c:valAx>
        <c:axId val="116298112"/>
        <c:scaling>
          <c:orientation val="minMax"/>
          <c:max val="120"/>
        </c:scaling>
        <c:delete val="1"/>
        <c:axPos val="l"/>
        <c:numFmt formatCode="General" sourceLinked="0"/>
        <c:majorTickMark val="none"/>
        <c:minorTickMark val="none"/>
        <c:tickLblPos val="none"/>
        <c:txPr>
          <a:bodyPr rot="-60000000" spcFirstLastPara="0" vertOverflow="ellipsis" vert="horz" wrap="square" anchor="ctr" anchorCtr="1"/>
          <a:lstStyle/>
          <a:p>
            <a:pPr>
              <a:defRPr lang="pt-BR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11629632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 rot="0" spcFirstLastPara="0" vertOverflow="ellipsis" vert="horz" wrap="square" anchor="ctr" anchorCtr="1"/>
          <a:lstStyle/>
          <a:p>
            <a:pPr>
              <a:defRPr lang="pt-BR" sz="7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</a:p>
        </c:txPr>
      </c:dTable>
      <c:spPr>
        <a:noFill/>
        <a:ln w="9360">
          <a:noFill/>
          <a:round/>
        </a:ln>
        <a:effectLst/>
      </c:spPr>
    </c:plotArea>
    <c:plotVisOnly val="1"/>
    <c:dispBlanksAs val="gap"/>
    <c:showDLblsOverMax val="1"/>
  </c:chart>
  <c:spPr>
    <a:solidFill>
      <a:srgbClr val="FFFFFF"/>
    </a:solidFill>
    <a:ln>
      <a:noFill/>
    </a:ln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263157894736842"/>
          <c:y val="0.157625078891388"/>
          <c:w val="0.968687541638907"/>
          <c:h val="0.68975662913185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'[2017_Relatório de Indicadores da PROGRAD - UFGD (Bolsas) - v.1.0.xlsx]PIBID_Capes_CG_CI_SP_CA_AC'!$C$34</c:f>
              <c:strCache>
                <c:ptCount val="1"/>
                <c:pt idx="0">
                  <c:v>Supervisão             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</c:spPr>
          <c:invertIfNegative val="0"/>
          <c:dLbls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spPr>
              <a:noFill/>
              <a:ln>
                <a:noFill/>
              </a:ln>
              <a:effectLst/>
            </c:spPr>
            <c:txPr>
              <a:bodyPr rot="-5400000" spcFirstLastPara="0" vertOverflow="ellipsis" vert="horz" wrap="square" lIns="38100" tIns="19050" rIns="38100" bIns="19050" anchor="ctr" anchorCtr="1"/>
              <a:lstStyle/>
              <a:p>
                <a:pPr>
                  <a:defRPr lang="pt-BR" sz="750" b="0" i="0" u="none" strike="noStrike" kern="1200" spc="-1" baseline="0">
                    <a:solidFill>
                      <a:srgbClr val="000000"/>
                    </a:solidFill>
                    <a:latin typeface="Century Gothic" panose="020B0502020202020204"/>
                    <a:ea typeface="+mn-ea"/>
                    <a:cs typeface="+mn-cs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strRef>
              <c:f>'[2017_Relatório de Indicadores da PROGRAD - UFGD (Bolsas) - v.1.0.xlsx]PIBID_Diversidade'!$C$30:$N$30</c:f>
              <c:strCache>
                <c:ptCount val="12"/>
                <c:pt idx="0">
                  <c:v>Jan</c:v>
                </c:pt>
                <c:pt idx="1">
                  <c:v>Fev</c:v>
                </c:pt>
                <c:pt idx="2">
                  <c:v>Mar</c:v>
                </c:pt>
                <c:pt idx="3">
                  <c:v>Abr</c:v>
                </c:pt>
                <c:pt idx="4">
                  <c:v>Mai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Set</c:v>
                </c:pt>
                <c:pt idx="9">
                  <c:v>Out</c:v>
                </c:pt>
                <c:pt idx="10">
                  <c:v>Nov</c:v>
                </c:pt>
                <c:pt idx="11">
                  <c:v>Dez</c:v>
                </c:pt>
              </c:strCache>
            </c:strRef>
          </c:cat>
          <c:val>
            <c:numRef>
              <c:f>'[2017_Relatório de Indicadores da PROGRAD - UFGD (Bolsas) - v.1.0.xlsx]PIBID_Capes_CG_CI_SP_CA_AC'!$E$34:$P$34</c:f>
              <c:numCache>
                <c:formatCode>[$R$-416]\ #,##0.00;\-[$R$-416]\ #,##0.00</c:formatCode>
                <c:ptCount val="12"/>
                <c:pt idx="0">
                  <c:v>42840</c:v>
                </c:pt>
                <c:pt idx="1">
                  <c:v>42840</c:v>
                </c:pt>
                <c:pt idx="2">
                  <c:v>42840</c:v>
                </c:pt>
                <c:pt idx="3">
                  <c:v>42075</c:v>
                </c:pt>
                <c:pt idx="4">
                  <c:v>42840</c:v>
                </c:pt>
                <c:pt idx="5">
                  <c:v>40545</c:v>
                </c:pt>
                <c:pt idx="6">
                  <c:v>42840</c:v>
                </c:pt>
                <c:pt idx="7">
                  <c:v>42840</c:v>
                </c:pt>
                <c:pt idx="8">
                  <c:v>42840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16493312"/>
        <c:axId val="116499200"/>
      </c:barChart>
      <c:catAx>
        <c:axId val="116493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360" cap="flat" cmpd="sng" algn="ctr">
            <a:solidFill>
              <a:srgbClr val="878787"/>
            </a:solidFill>
            <a:prstDash val="solid"/>
            <a:round/>
          </a:ln>
        </c:spPr>
        <c:txPr>
          <a:bodyPr rot="-60000000" spcFirstLastPara="0" vertOverflow="ellipsis" vert="horz" wrap="square" anchor="ctr" anchorCtr="1"/>
          <a:lstStyle/>
          <a:p>
            <a:pPr>
              <a:defRPr lang="pt-BR" sz="800" b="0" i="0" u="none" strike="noStrike" kern="1200" spc="-1" baseline="0">
                <a:solidFill>
                  <a:srgbClr val="000000"/>
                </a:solidFill>
                <a:latin typeface="Century Gothic" panose="020B0502020202020204"/>
                <a:ea typeface="+mn-ea"/>
                <a:cs typeface="+mn-cs"/>
              </a:defRPr>
            </a:pPr>
          </a:p>
        </c:txPr>
        <c:crossAx val="116499200"/>
        <c:crosses val="autoZero"/>
        <c:auto val="1"/>
        <c:lblAlgn val="ctr"/>
        <c:lblOffset val="100"/>
        <c:noMultiLvlLbl val="1"/>
      </c:catAx>
      <c:valAx>
        <c:axId val="116499200"/>
        <c:scaling>
          <c:orientation val="minMax"/>
          <c:max val="100000"/>
          <c:min val="0"/>
        </c:scaling>
        <c:delete val="1"/>
        <c:axPos val="l"/>
        <c:numFmt formatCode="[$R$-416]\ #,##0.00;\-[$R$-416]\ #,##0.00" sourceLinked="0"/>
        <c:majorTickMark val="none"/>
        <c:minorTickMark val="none"/>
        <c:tickLblPos val="none"/>
        <c:txPr>
          <a:bodyPr rot="-60000000" spcFirstLastPara="0" vertOverflow="ellipsis" vert="horz" wrap="square" anchor="ctr" anchorCtr="1"/>
          <a:lstStyle/>
          <a:p>
            <a:pPr>
              <a:defRPr lang="pt-BR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116493312"/>
        <c:crosses val="autoZero"/>
        <c:crossBetween val="between"/>
      </c:valAx>
      <c:spPr>
        <a:noFill/>
        <a:ln w="9360">
          <a:noFill/>
          <a:round/>
        </a:ln>
        <a:effectLst/>
      </c:spPr>
    </c:plotArea>
    <c:legend>
      <c:legendPos val="b"/>
      <c:legendEntry>
        <c:idx val="0"/>
        <c:txPr>
          <a:bodyPr rot="0" spcFirstLastPara="0" vertOverflow="ellipsis" vert="horz" wrap="square" anchor="ctr" anchorCtr="1"/>
          <a:lstStyle/>
          <a:p>
            <a:pPr>
              <a:defRPr lang="pt-BR" sz="800" b="0" i="0" u="none" strike="noStrike" kern="1200" spc="-1" baseline="0">
                <a:solidFill>
                  <a:srgbClr val="000000"/>
                </a:solidFill>
                <a:latin typeface="Century Gothic" panose="020B0502020202020204"/>
                <a:ea typeface="+mn-ea"/>
                <a:cs typeface="+mn-cs"/>
              </a:defRPr>
            </a:pPr>
          </a:p>
        </c:txPr>
      </c:legendEntry>
      <c:layout/>
      <c:overlay val="0"/>
      <c:spPr>
        <a:noFill/>
        <a:ln>
          <a:noFill/>
        </a:ln>
      </c:spPr>
      <c:txPr>
        <a:bodyPr rot="0" spcFirstLastPara="0" vertOverflow="ellipsis" vert="horz" wrap="square" anchor="ctr" anchorCtr="1"/>
        <a:lstStyle/>
        <a:p>
          <a:pPr>
            <a:defRPr lang="pt-BR" sz="800" b="0" i="0" u="none" strike="noStrike" kern="1200" spc="-1" baseline="0">
              <a:solidFill>
                <a:srgbClr val="000000"/>
              </a:solidFill>
              <a:latin typeface="Century Gothic" panose="020B0502020202020204"/>
              <a:ea typeface="+mn-ea"/>
              <a:cs typeface="+mn-cs"/>
            </a:defRPr>
          </a:pPr>
        </a:p>
      </c:txPr>
    </c:legend>
    <c:plotVisOnly val="1"/>
    <c:dispBlanksAs val="gap"/>
    <c:showDLblsOverMax val="1"/>
  </c:chart>
  <c:spPr>
    <a:solidFill>
      <a:srgbClr val="FFFFFF"/>
    </a:solidFill>
    <a:ln w="6350" cap="flat" cmpd="sng" algn="ctr">
      <a:noFill/>
      <a:prstDash val="solid"/>
      <a:round/>
    </a:ln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4799739498535"/>
          <c:y val="0.0421052631578947"/>
          <c:w val="0.809312927385217"/>
          <c:h val="0.83058373205741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PIBID_Capes_CG_CI_SP_CA_AC!$C$22</c:f>
              <c:strCache>
                <c:ptCount val="1"/>
                <c:pt idx="0">
                  <c:v>Acadêmicos</c:v>
                </c:pt>
              </c:strCache>
            </c:strRef>
          </c:tx>
          <c:spPr>
            <a:solidFill>
              <a:srgbClr val="4BACC6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1000" b="0" i="0" u="none" strike="noStrike" kern="1200" spc="-1" baseline="0">
                    <a:solidFill>
                      <a:srgbClr val="000000"/>
                    </a:solidFill>
                    <a:latin typeface="Century Gothic" panose="020B0502020202020204"/>
                    <a:ea typeface="+mn-ea"/>
                    <a:cs typeface="+mn-cs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strRef>
              <c:f>PIBID_Capes_CG_CI_SP_CA_AC!$E$17:$P$17</c:f>
              <c:strCache>
                <c:ptCount val="12"/>
                <c:pt idx="0">
                  <c:v>Jan</c:v>
                </c:pt>
                <c:pt idx="1">
                  <c:v>Fev</c:v>
                </c:pt>
                <c:pt idx="2">
                  <c:v>Mar</c:v>
                </c:pt>
                <c:pt idx="3">
                  <c:v>Abr</c:v>
                </c:pt>
                <c:pt idx="4">
                  <c:v>Mai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Set</c:v>
                </c:pt>
                <c:pt idx="9">
                  <c:v>Out</c:v>
                </c:pt>
                <c:pt idx="10">
                  <c:v>Nov</c:v>
                </c:pt>
                <c:pt idx="11">
                  <c:v>Dez</c:v>
                </c:pt>
              </c:strCache>
            </c:strRef>
          </c:cat>
          <c:val>
            <c:numRef>
              <c:f>PIBID_Capes_CG_CI_SP_CA_AC!$E$22:$P$22</c:f>
              <c:numCache>
                <c:formatCode>General</c:formatCode>
                <c:ptCount val="12"/>
                <c:pt idx="0">
                  <c:v>325</c:v>
                </c:pt>
                <c:pt idx="1">
                  <c:v>328</c:v>
                </c:pt>
                <c:pt idx="2">
                  <c:v>328</c:v>
                </c:pt>
                <c:pt idx="3">
                  <c:v>328</c:v>
                </c:pt>
                <c:pt idx="4">
                  <c:v>328</c:v>
                </c:pt>
                <c:pt idx="5">
                  <c:v>329</c:v>
                </c:pt>
                <c:pt idx="6">
                  <c:v>328</c:v>
                </c:pt>
                <c:pt idx="7">
                  <c:v>325</c:v>
                </c:pt>
                <c:pt idx="8">
                  <c:v>328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overlap val="100"/>
        <c:axId val="116324224"/>
        <c:axId val="116325760"/>
      </c:barChart>
      <c:catAx>
        <c:axId val="116324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360" cap="flat" cmpd="sng" algn="ctr">
            <a:solidFill>
              <a:srgbClr val="878787"/>
            </a:solidFill>
            <a:prstDash val="solid"/>
            <a:round/>
          </a:ln>
        </c:spPr>
        <c:txPr>
          <a:bodyPr rot="-60000000" spcFirstLastPara="0" vertOverflow="ellipsis" vert="horz" wrap="square" anchor="ctr" anchorCtr="1"/>
          <a:lstStyle/>
          <a:p>
            <a:pPr>
              <a:defRPr lang="pt-BR" sz="1000" b="0" i="0" u="none" strike="noStrike" kern="1200" spc="-1" baseline="0">
                <a:solidFill>
                  <a:srgbClr val="000000"/>
                </a:solidFill>
                <a:latin typeface="Century Gothic" panose="020B0502020202020204"/>
                <a:ea typeface="+mn-ea"/>
                <a:cs typeface="+mn-cs"/>
              </a:defRPr>
            </a:pPr>
          </a:p>
        </c:txPr>
        <c:crossAx val="116325760"/>
        <c:crosses val="autoZero"/>
        <c:auto val="1"/>
        <c:lblAlgn val="ctr"/>
        <c:lblOffset val="100"/>
        <c:noMultiLvlLbl val="1"/>
      </c:catAx>
      <c:valAx>
        <c:axId val="116325760"/>
        <c:scaling>
          <c:orientation val="minMax"/>
          <c:max val="120"/>
        </c:scaling>
        <c:delete val="1"/>
        <c:axPos val="l"/>
        <c:numFmt formatCode="General" sourceLinked="0"/>
        <c:majorTickMark val="none"/>
        <c:minorTickMark val="none"/>
        <c:tickLblPos val="none"/>
        <c:txPr>
          <a:bodyPr rot="-60000000" spcFirstLastPara="0" vertOverflow="ellipsis" vert="horz" wrap="square" anchor="ctr" anchorCtr="1"/>
          <a:lstStyle/>
          <a:p>
            <a:pPr>
              <a:defRPr lang="pt-BR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11632422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 rot="0" spcFirstLastPara="0" vertOverflow="ellipsis" vert="horz" wrap="square" anchor="ctr" anchorCtr="1"/>
          <a:lstStyle/>
          <a:p>
            <a:pPr>
              <a:defRPr lang="pt-BR" sz="7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</c:dTable>
      <c:spPr>
        <a:noFill/>
        <a:ln w="9360">
          <a:noFill/>
          <a:round/>
        </a:ln>
        <a:effectLst/>
      </c:spPr>
    </c:plotArea>
    <c:plotVisOnly val="1"/>
    <c:dispBlanksAs val="gap"/>
    <c:showDLblsOverMax val="1"/>
  </c:chart>
  <c:spPr>
    <a:solidFill>
      <a:srgbClr val="FFFFFF"/>
    </a:solidFill>
    <a:ln>
      <a:noFill/>
    </a:ln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766905931242916"/>
          <c:y val="0.107225746557326"/>
          <c:w val="0.917642614280317"/>
          <c:h val="0.76292743308061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'[2017_Relatório de Indicadores da PROGRAD - UFGD (Bolsas) - v.1.0.xlsx]PIBID_Capes_CG_CI_SP_CA_AC'!$C$35</c:f>
              <c:strCache>
                <c:ptCount val="1"/>
                <c:pt idx="0">
                  <c:v>Acadêmicos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</c:spPr>
          <c:invertIfNegative val="0"/>
          <c:dLbls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spPr>
              <a:noFill/>
              <a:ln>
                <a:noFill/>
              </a:ln>
              <a:effectLst/>
            </c:spPr>
            <c:txPr>
              <a:bodyPr rot="-5400000" spcFirstLastPara="0" vertOverflow="ellipsis" vert="horz" wrap="square" lIns="38100" tIns="19050" rIns="38100" bIns="19050" anchor="ctr" anchorCtr="1"/>
              <a:lstStyle/>
              <a:p>
                <a:pPr>
                  <a:defRPr lang="pt-BR" sz="800" b="0" i="0" u="none" strike="noStrike" kern="1200" spc="-1" baseline="0">
                    <a:solidFill>
                      <a:srgbClr val="000000"/>
                    </a:solidFill>
                    <a:latin typeface="Century Gothic" panose="020B0502020202020204"/>
                    <a:ea typeface="+mn-ea"/>
                    <a:cs typeface="+mn-cs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strRef>
              <c:f>'[2017_Relatório de Indicadores da PROGRAD - UFGD (Bolsas) - v.1.0.xlsx]PIBID_Diversidade'!$C$30:$N$30</c:f>
              <c:strCache>
                <c:ptCount val="12"/>
                <c:pt idx="0">
                  <c:v>Jan</c:v>
                </c:pt>
                <c:pt idx="1">
                  <c:v>Fev</c:v>
                </c:pt>
                <c:pt idx="2">
                  <c:v>Mar</c:v>
                </c:pt>
                <c:pt idx="3">
                  <c:v>Abr</c:v>
                </c:pt>
                <c:pt idx="4">
                  <c:v>Mai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Set</c:v>
                </c:pt>
                <c:pt idx="9">
                  <c:v>Out</c:v>
                </c:pt>
                <c:pt idx="10">
                  <c:v>Nov</c:v>
                </c:pt>
                <c:pt idx="11">
                  <c:v>Dez</c:v>
                </c:pt>
              </c:strCache>
            </c:strRef>
          </c:cat>
          <c:val>
            <c:numRef>
              <c:f>'[2017_Relatório de Indicadores da PROGRAD - UFGD (Bolsas) - v.1.0.xlsx]PIBID_Capes_CG_CI_SP_CA_AC'!$E$35:$P$35</c:f>
              <c:numCache>
                <c:formatCode>[$R$-416]\ #,##0.00;\-[$R$-416]\ #,##0.00</c:formatCode>
                <c:ptCount val="12"/>
                <c:pt idx="0">
                  <c:v>130000</c:v>
                </c:pt>
                <c:pt idx="1">
                  <c:v>131200</c:v>
                </c:pt>
                <c:pt idx="2">
                  <c:v>131200</c:v>
                </c:pt>
                <c:pt idx="3">
                  <c:v>131200</c:v>
                </c:pt>
                <c:pt idx="4">
                  <c:v>131200</c:v>
                </c:pt>
                <c:pt idx="5">
                  <c:v>131600</c:v>
                </c:pt>
                <c:pt idx="6">
                  <c:v>131200</c:v>
                </c:pt>
                <c:pt idx="7">
                  <c:v>130000</c:v>
                </c:pt>
                <c:pt idx="8">
                  <c:v>126000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16540544"/>
        <c:axId val="116542080"/>
      </c:barChart>
      <c:catAx>
        <c:axId val="116540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360" cap="flat" cmpd="sng" algn="ctr">
            <a:solidFill>
              <a:srgbClr val="878787"/>
            </a:solidFill>
            <a:prstDash val="solid"/>
            <a:round/>
          </a:ln>
        </c:spPr>
        <c:txPr>
          <a:bodyPr rot="-60000000" spcFirstLastPara="0" vertOverflow="ellipsis" vert="horz" wrap="square" anchor="ctr" anchorCtr="1"/>
          <a:lstStyle/>
          <a:p>
            <a:pPr>
              <a:defRPr lang="pt-BR" sz="800" b="0" i="0" u="none" strike="noStrike" kern="1200" spc="-1" baseline="0">
                <a:solidFill>
                  <a:srgbClr val="000000"/>
                </a:solidFill>
                <a:latin typeface="Century Gothic" panose="020B0502020202020204"/>
                <a:ea typeface="+mn-ea"/>
                <a:cs typeface="+mn-cs"/>
              </a:defRPr>
            </a:pPr>
          </a:p>
        </c:txPr>
        <c:crossAx val="116542080"/>
        <c:crosses val="autoZero"/>
        <c:auto val="1"/>
        <c:lblAlgn val="ctr"/>
        <c:lblOffset val="100"/>
        <c:noMultiLvlLbl val="1"/>
      </c:catAx>
      <c:valAx>
        <c:axId val="116542080"/>
        <c:scaling>
          <c:orientation val="minMax"/>
          <c:max val="100000"/>
          <c:min val="0"/>
        </c:scaling>
        <c:delete val="1"/>
        <c:axPos val="l"/>
        <c:numFmt formatCode="[$R$-416]\ #,##0.00;\-[$R$-416]\ #,##0.00" sourceLinked="0"/>
        <c:majorTickMark val="none"/>
        <c:minorTickMark val="none"/>
        <c:tickLblPos val="none"/>
        <c:txPr>
          <a:bodyPr rot="-60000000" spcFirstLastPara="0" vertOverflow="ellipsis" vert="horz" wrap="square" anchor="ctr" anchorCtr="1"/>
          <a:lstStyle/>
          <a:p>
            <a:pPr>
              <a:defRPr lang="pt-BR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116540544"/>
        <c:crosses val="autoZero"/>
        <c:crossBetween val="between"/>
      </c:valAx>
      <c:spPr>
        <a:noFill/>
        <a:ln w="9360">
          <a:noFill/>
          <a:round/>
        </a:ln>
        <a:effectLst/>
      </c:spPr>
    </c:plotArea>
    <c:legend>
      <c:legendPos val="b"/>
      <c:legendEntry>
        <c:idx val="0"/>
        <c:txPr>
          <a:bodyPr rot="0" spcFirstLastPara="0" vertOverflow="ellipsis" vert="horz" wrap="square" anchor="ctr" anchorCtr="1"/>
          <a:lstStyle/>
          <a:p>
            <a:pPr>
              <a:defRPr lang="pt-BR" sz="800" b="0" i="0" u="none" strike="noStrike" kern="1200" spc="-1" baseline="0">
                <a:solidFill>
                  <a:srgbClr val="000000"/>
                </a:solidFill>
                <a:latin typeface="Century Gothic" panose="020B0502020202020204"/>
                <a:ea typeface="+mn-ea"/>
                <a:cs typeface="+mn-cs"/>
              </a:defRPr>
            </a:pPr>
          </a:p>
        </c:txPr>
      </c:legendEntry>
      <c:layout/>
      <c:overlay val="0"/>
      <c:spPr>
        <a:noFill/>
        <a:ln>
          <a:noFill/>
        </a:ln>
      </c:spPr>
      <c:txPr>
        <a:bodyPr rot="0" spcFirstLastPara="0" vertOverflow="ellipsis" vert="horz" wrap="square" anchor="ctr" anchorCtr="1"/>
        <a:lstStyle/>
        <a:p>
          <a:pPr>
            <a:defRPr lang="pt-BR" sz="800" b="0" i="0" u="none" strike="noStrike" kern="1200" spc="-1" baseline="0">
              <a:solidFill>
                <a:srgbClr val="000000"/>
              </a:solidFill>
              <a:latin typeface="Century Gothic" panose="020B0502020202020204"/>
              <a:ea typeface="+mn-ea"/>
              <a:cs typeface="+mn-cs"/>
            </a:defRPr>
          </a:pPr>
        </a:p>
      </c:txPr>
    </c:legend>
    <c:plotVisOnly val="1"/>
    <c:dispBlanksAs val="gap"/>
    <c:showDLblsOverMax val="1"/>
  </c:chart>
  <c:spPr>
    <a:solidFill>
      <a:srgbClr val="FFFFFF"/>
    </a:solidFill>
    <a:ln w="6350" cap="flat" cmpd="sng" algn="ctr">
      <a:noFill/>
      <a:prstDash val="solid"/>
      <a:round/>
    </a:ln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hart4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35758736237434"/>
          <c:y val="0.0404040404040404"/>
          <c:w val="0.637593745013563"/>
          <c:h val="0.80764003673094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PIBID_Capes_CG_CI_SP_CA_AC!$C$18</c:f>
              <c:strCache>
                <c:ptCount val="1"/>
                <c:pt idx="0">
                  <c:v>Coordenador de Gestão                             </c:v>
                </c:pt>
              </c:strCache>
            </c:strRef>
          </c:tx>
          <c:spPr>
            <a:solidFill>
              <a:srgbClr val="4F6228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1000" b="0" i="0" u="none" strike="noStrike" kern="1200" spc="-1" baseline="0">
                    <a:solidFill>
                      <a:srgbClr val="000000"/>
                    </a:solidFill>
                    <a:latin typeface="Century Gothic" panose="020B0502020202020204"/>
                    <a:ea typeface="+mn-ea"/>
                    <a:cs typeface="+mn-cs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strRef>
              <c:f>PIBID_Capes_CG_CI_SP_CA_AC!$E$17:$P$17</c:f>
              <c:strCache>
                <c:ptCount val="12"/>
                <c:pt idx="0">
                  <c:v>Jan</c:v>
                </c:pt>
                <c:pt idx="1">
                  <c:v>Fev</c:v>
                </c:pt>
                <c:pt idx="2">
                  <c:v>Mar</c:v>
                </c:pt>
                <c:pt idx="3">
                  <c:v>Abr</c:v>
                </c:pt>
                <c:pt idx="4">
                  <c:v>Mai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Set</c:v>
                </c:pt>
                <c:pt idx="9">
                  <c:v>Out</c:v>
                </c:pt>
                <c:pt idx="10">
                  <c:v>Nov</c:v>
                </c:pt>
                <c:pt idx="11">
                  <c:v>Dez</c:v>
                </c:pt>
              </c:strCache>
            </c:strRef>
          </c:cat>
          <c:val>
            <c:numRef>
              <c:f>PIBID_Capes_CG_CI_SP_CA_AC!$E$18:$P$18</c:f>
              <c:numCache>
                <c:formatCode>General</c:formatCode>
                <c:ptCount val="12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3</c:v>
                </c:pt>
                <c:pt idx="8">
                  <c:v>3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er>
          <c:idx val="1"/>
          <c:order val="1"/>
          <c:tx>
            <c:strRef>
              <c:f>PIBID_Capes_CG_CI_SP_CA_AC!$C$19</c:f>
              <c:strCache>
                <c:ptCount val="1"/>
                <c:pt idx="0">
                  <c:v>Coordenador Institucional                         </c:v>
                </c:pt>
              </c:strCache>
            </c:strRef>
          </c:tx>
          <c:spPr>
            <a:solidFill>
              <a:srgbClr val="E46C0A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1000" b="0" i="0" u="none" strike="noStrike" kern="1200" spc="-1" baseline="0">
                    <a:solidFill>
                      <a:srgbClr val="000000"/>
                    </a:solidFill>
                    <a:latin typeface="Century Gothic" panose="020B0502020202020204"/>
                    <a:ea typeface="+mn-ea"/>
                    <a:cs typeface="+mn-cs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strRef>
              <c:f>PIBID_Capes_CG_CI_SP_CA_AC!$E$17:$P$17</c:f>
              <c:strCache>
                <c:ptCount val="12"/>
                <c:pt idx="0">
                  <c:v>Jan</c:v>
                </c:pt>
                <c:pt idx="1">
                  <c:v>Fev</c:v>
                </c:pt>
                <c:pt idx="2">
                  <c:v>Mar</c:v>
                </c:pt>
                <c:pt idx="3">
                  <c:v>Abr</c:v>
                </c:pt>
                <c:pt idx="4">
                  <c:v>Mai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Set</c:v>
                </c:pt>
                <c:pt idx="9">
                  <c:v>Out</c:v>
                </c:pt>
                <c:pt idx="10">
                  <c:v>Nov</c:v>
                </c:pt>
                <c:pt idx="11">
                  <c:v>Dez</c:v>
                </c:pt>
              </c:strCache>
            </c:strRef>
          </c:cat>
          <c:val>
            <c:numRef>
              <c:f>PIBID_Capes_CG_CI_SP_CA_AC!$E$19:$P$19</c:f>
              <c:numCache>
                <c:formatCode>General</c:formatCode>
                <c:ptCount val="12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116581120"/>
        <c:axId val="116582656"/>
      </c:barChart>
      <c:catAx>
        <c:axId val="116581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360" cap="flat" cmpd="sng" algn="ctr">
            <a:solidFill>
              <a:srgbClr val="878787"/>
            </a:solidFill>
            <a:prstDash val="solid"/>
            <a:round/>
          </a:ln>
        </c:spPr>
        <c:txPr>
          <a:bodyPr rot="-60000000" spcFirstLastPara="0" vertOverflow="ellipsis" vert="horz" wrap="square" anchor="ctr" anchorCtr="1"/>
          <a:lstStyle/>
          <a:p>
            <a:pPr>
              <a:defRPr lang="pt-BR" sz="1000" b="0" i="0" u="none" strike="noStrike" kern="1200" spc="-1" baseline="0">
                <a:solidFill>
                  <a:srgbClr val="000000"/>
                </a:solidFill>
                <a:latin typeface="Century Gothic" panose="020B0502020202020204"/>
                <a:ea typeface="+mn-ea"/>
                <a:cs typeface="+mn-cs"/>
              </a:defRPr>
            </a:pPr>
          </a:p>
        </c:txPr>
        <c:crossAx val="116582656"/>
        <c:crosses val="autoZero"/>
        <c:auto val="1"/>
        <c:lblAlgn val="ctr"/>
        <c:lblOffset val="100"/>
        <c:noMultiLvlLbl val="1"/>
      </c:catAx>
      <c:valAx>
        <c:axId val="116582656"/>
        <c:scaling>
          <c:orientation val="minMax"/>
          <c:max val="10"/>
        </c:scaling>
        <c:delete val="1"/>
        <c:axPos val="l"/>
        <c:numFmt formatCode="General" sourceLinked="0"/>
        <c:majorTickMark val="none"/>
        <c:minorTickMark val="none"/>
        <c:tickLblPos val="none"/>
        <c:txPr>
          <a:bodyPr rot="-60000000" spcFirstLastPara="0" vertOverflow="ellipsis" vert="horz" wrap="square" anchor="ctr" anchorCtr="1"/>
          <a:lstStyle/>
          <a:p>
            <a:pPr>
              <a:defRPr lang="pt-BR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11658112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 rot="0" spcFirstLastPara="0" vertOverflow="ellipsis" vert="horz" wrap="square" anchor="ctr" anchorCtr="1"/>
          <a:lstStyle/>
          <a:p>
            <a:pPr>
              <a:defRPr lang="pt-BR" sz="7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</a:p>
        </c:txPr>
      </c:dTable>
      <c:spPr>
        <a:noFill/>
        <a:ln w="25560">
          <a:noFill/>
        </a:ln>
        <a:effectLst/>
      </c:spPr>
    </c:plotArea>
    <c:plotVisOnly val="1"/>
    <c:dispBlanksAs val="zero"/>
    <c:showDLblsOverMax val="1"/>
  </c:chart>
  <c:spPr>
    <a:solidFill>
      <a:srgbClr val="FFFFFF"/>
    </a:solidFill>
    <a:ln>
      <a:noFill/>
    </a:ln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915170172738156"/>
          <c:y val="0.0157419850259167"/>
          <c:w val="0.905917564563024"/>
          <c:h val="0.8369744672681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'bolsa monitoria'!$B$93</c:f>
              <c:strCache>
                <c:ptCount val="1"/>
                <c:pt idx="0">
                  <c:v>Total Geral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1000" b="0" i="0" u="none" strike="noStrike" kern="1200" spc="-1" baseline="0">
                    <a:solidFill>
                      <a:srgbClr val="000000"/>
                    </a:solidFill>
                    <a:latin typeface="Century Gothic" panose="020B0502020202020204"/>
                    <a:ea typeface="+mn-ea"/>
                    <a:cs typeface="+mn-cs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strRef>
              <c:f>'bolsa monitoria'!$D$188:$O$188</c:f>
              <c:strCache>
                <c:ptCount val="12"/>
                <c:pt idx="0">
                  <c:v>Jan/Fev</c:v>
                </c:pt>
                <c:pt idx="1">
                  <c:v>Fev/Mar</c:v>
                </c:pt>
                <c:pt idx="2">
                  <c:v>Mar/Abril</c:v>
                </c:pt>
                <c:pt idx="3">
                  <c:v>Abr/Mai⁽¹⁾</c:v>
                </c:pt>
                <c:pt idx="4">
                  <c:v>Mai/Jun</c:v>
                </c:pt>
                <c:pt idx="5">
                  <c:v>Jun/Jul</c:v>
                </c:pt>
                <c:pt idx="6">
                  <c:v>Jul/Ago</c:v>
                </c:pt>
                <c:pt idx="7">
                  <c:v>Ago/Set</c:v>
                </c:pt>
                <c:pt idx="8">
                  <c:v>Set/Out⁽²⁾</c:v>
                </c:pt>
                <c:pt idx="9">
                  <c:v>Out/Nov</c:v>
                </c:pt>
                <c:pt idx="10">
                  <c:v>Nov/Dez</c:v>
                </c:pt>
                <c:pt idx="11">
                  <c:v>Dez/Jan</c:v>
                </c:pt>
              </c:strCache>
            </c:strRef>
          </c:cat>
          <c:val>
            <c:numRef>
              <c:f>'bolsa monitoria'!$D$223:$O$223</c:f>
              <c:numCache>
                <c:formatCode>0</c:formatCode>
                <c:ptCount val="12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0</c:v>
                </c:pt>
                <c:pt idx="4">
                  <c:v>1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118244480"/>
        <c:axId val="118246016"/>
      </c:barChart>
      <c:catAx>
        <c:axId val="118244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360" cap="flat" cmpd="sng" algn="ctr">
            <a:solidFill>
              <a:srgbClr val="878787"/>
            </a:solidFill>
            <a:prstDash val="solid"/>
            <a:round/>
          </a:ln>
        </c:spPr>
        <c:txPr>
          <a:bodyPr rot="-60000000" spcFirstLastPara="0" vertOverflow="ellipsis" vert="horz" wrap="square" anchor="ctr" anchorCtr="1"/>
          <a:lstStyle/>
          <a:p>
            <a:pPr>
              <a:defRPr lang="pt-BR" sz="1000" b="0" i="0" u="none" strike="noStrike" kern="1200" spc="-1" baseline="0">
                <a:solidFill>
                  <a:srgbClr val="000000"/>
                </a:solidFill>
                <a:latin typeface="Century Gothic" panose="020B0502020202020204"/>
                <a:ea typeface="+mn-ea"/>
                <a:cs typeface="+mn-cs"/>
              </a:defRPr>
            </a:pPr>
          </a:p>
        </c:txPr>
        <c:crossAx val="118246016"/>
        <c:crosses val="autoZero"/>
        <c:auto val="1"/>
        <c:lblAlgn val="ctr"/>
        <c:lblOffset val="100"/>
        <c:noMultiLvlLbl val="1"/>
      </c:catAx>
      <c:valAx>
        <c:axId val="118246016"/>
        <c:scaling>
          <c:orientation val="minMax"/>
          <c:max val="10"/>
        </c:scaling>
        <c:delete val="1"/>
        <c:axPos val="l"/>
        <c:numFmt formatCode="0" sourceLinked="0"/>
        <c:majorTickMark val="out"/>
        <c:minorTickMark val="none"/>
        <c:tickLblPos val="none"/>
        <c:txPr>
          <a:bodyPr rot="-60000000" spcFirstLastPara="0" vertOverflow="ellipsis" vert="horz" wrap="square" anchor="ctr" anchorCtr="1"/>
          <a:lstStyle/>
          <a:p>
            <a:pPr>
              <a:defRPr lang="pt-BR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11824448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 rot="0" spcFirstLastPara="0" vertOverflow="ellipsis" vert="horz" wrap="square" anchor="ctr" anchorCtr="1"/>
          <a:lstStyle/>
          <a:p>
            <a:pPr>
              <a:defRPr lang="pt-BR" sz="7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</a:p>
        </c:txPr>
      </c:dTable>
      <c:spPr>
        <a:noFill/>
        <a:ln w="9360">
          <a:noFill/>
          <a:round/>
        </a:ln>
        <a:effectLst/>
      </c:spPr>
    </c:plotArea>
    <c:plotVisOnly val="1"/>
    <c:dispBlanksAs val="gap"/>
    <c:showDLblsOverMax val="1"/>
  </c:chart>
  <c:spPr>
    <a:solidFill>
      <a:srgbClr val="FFFFFF"/>
    </a:solidFill>
    <a:ln>
      <a:noFill/>
    </a:ln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hart5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PIBID_Capes_CG_CI_SP_CA_AC!$C$31</c:f>
              <c:strCache>
                <c:ptCount val="1"/>
                <c:pt idx="0">
                  <c:v>Coordenador de Gestão                             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</c:spPr>
          <c:invertIfNegative val="0"/>
          <c:dLbls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spPr>
              <a:noFill/>
              <a:ln>
                <a:noFill/>
              </a:ln>
              <a:effectLst/>
            </c:spPr>
            <c:txPr>
              <a:bodyPr rot="-5400000" spcFirstLastPara="0" vertOverflow="ellipsis" vert="horz" wrap="square" lIns="38100" tIns="19050" rIns="38100" bIns="19050" anchor="ctr" anchorCtr="1"/>
              <a:lstStyle/>
              <a:p>
                <a:pPr>
                  <a:defRPr lang="pt-BR" sz="700" b="0" i="0" u="none" strike="noStrike" kern="1200" spc="-1" baseline="0">
                    <a:solidFill>
                      <a:srgbClr val="000000"/>
                    </a:solidFill>
                    <a:latin typeface="Century Gothic" panose="020B0502020202020204"/>
                    <a:ea typeface="+mn-ea"/>
                    <a:cs typeface="+mn-cs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strRef>
              <c:f>PIBID_Diversidade!$C$30:$N$30</c:f>
              <c:strCache>
                <c:ptCount val="12"/>
                <c:pt idx="0">
                  <c:v>Jan</c:v>
                </c:pt>
                <c:pt idx="1">
                  <c:v>Fev</c:v>
                </c:pt>
                <c:pt idx="2">
                  <c:v>Mar</c:v>
                </c:pt>
                <c:pt idx="3">
                  <c:v>Abr</c:v>
                </c:pt>
                <c:pt idx="4">
                  <c:v>Mai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Set</c:v>
                </c:pt>
                <c:pt idx="9">
                  <c:v>Out</c:v>
                </c:pt>
                <c:pt idx="10">
                  <c:v>Nov</c:v>
                </c:pt>
                <c:pt idx="11">
                  <c:v>Dez</c:v>
                </c:pt>
              </c:strCache>
            </c:strRef>
          </c:cat>
          <c:val>
            <c:numRef>
              <c:f>PIBID_Capes_CG_CI_SP_CA_AC!$E$31:$P$31</c:f>
              <c:numCache>
                <c:formatCode>[$R$-416]\ #,##0.00;\-[$R$-416]\ #,##0.00</c:formatCode>
                <c:ptCount val="12"/>
                <c:pt idx="0">
                  <c:v>4200</c:v>
                </c:pt>
                <c:pt idx="1">
                  <c:v>4200</c:v>
                </c:pt>
                <c:pt idx="2">
                  <c:v>4200</c:v>
                </c:pt>
                <c:pt idx="3">
                  <c:v>4200</c:v>
                </c:pt>
                <c:pt idx="4">
                  <c:v>4200</c:v>
                </c:pt>
                <c:pt idx="5">
                  <c:v>4200</c:v>
                </c:pt>
                <c:pt idx="6">
                  <c:v>4200</c:v>
                </c:pt>
                <c:pt idx="7">
                  <c:v>4200</c:v>
                </c:pt>
                <c:pt idx="8">
                  <c:v>4200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117743616"/>
        <c:axId val="117745152"/>
      </c:barChart>
      <c:catAx>
        <c:axId val="117743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360" cap="flat" cmpd="sng" algn="ctr">
            <a:solidFill>
              <a:srgbClr val="878787"/>
            </a:solidFill>
            <a:prstDash val="solid"/>
            <a:round/>
          </a:ln>
        </c:spPr>
        <c:txPr>
          <a:bodyPr rot="-60000000" spcFirstLastPara="0" vertOverflow="ellipsis" vert="horz" wrap="square" anchor="ctr" anchorCtr="1"/>
          <a:lstStyle/>
          <a:p>
            <a:pPr>
              <a:defRPr lang="pt-BR" sz="700" b="0" i="0" u="none" strike="noStrike" kern="1200" spc="-1" baseline="0">
                <a:solidFill>
                  <a:srgbClr val="000000"/>
                </a:solidFill>
                <a:latin typeface="Century Gothic" panose="020B0502020202020204"/>
                <a:ea typeface="+mn-ea"/>
                <a:cs typeface="+mn-cs"/>
              </a:defRPr>
            </a:pPr>
          </a:p>
        </c:txPr>
        <c:crossAx val="117745152"/>
        <c:crosses val="autoZero"/>
        <c:auto val="1"/>
        <c:lblAlgn val="ctr"/>
        <c:lblOffset val="100"/>
        <c:noMultiLvlLbl val="1"/>
      </c:catAx>
      <c:valAx>
        <c:axId val="117745152"/>
        <c:scaling>
          <c:orientation val="minMax"/>
          <c:max val="10000"/>
          <c:min val="0"/>
        </c:scaling>
        <c:delete val="1"/>
        <c:axPos val="l"/>
        <c:numFmt formatCode="[$R$-416]\ #,##0.00;\-[$R$-416]\ #,##0.00" sourceLinked="0"/>
        <c:majorTickMark val="none"/>
        <c:minorTickMark val="none"/>
        <c:tickLblPos val="none"/>
        <c:txPr>
          <a:bodyPr rot="-60000000" spcFirstLastPara="0" vertOverflow="ellipsis" vert="horz" wrap="square" anchor="ctr" anchorCtr="1"/>
          <a:lstStyle/>
          <a:p>
            <a:pPr>
              <a:defRPr lang="pt-BR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117743616"/>
        <c:crosses val="autoZero"/>
        <c:crossBetween val="between"/>
      </c:valAx>
      <c:spPr>
        <a:noFill/>
        <a:ln w="9360">
          <a:noFill/>
        </a:ln>
        <a:effectLst/>
      </c:spPr>
    </c:plotArea>
    <c:plotVisOnly val="1"/>
    <c:dispBlanksAs val="gap"/>
    <c:showDLblsOverMax val="1"/>
  </c:chart>
  <c:spPr>
    <a:solidFill>
      <a:srgbClr val="FFFFFF"/>
    </a:solidFill>
    <a:ln>
      <a:noFill/>
    </a:ln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hart5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192813321647677"/>
          <c:y val="0.042710153368278"/>
          <c:w val="0.961437335670465"/>
          <c:h val="0.90762958648806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PIBID_Capes_CG_CI_SP_CA_AC!$C$32</c:f>
              <c:strCache>
                <c:ptCount val="1"/>
                <c:pt idx="0">
                  <c:v>Coordenador Institucional      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</c:spPr>
          <c:invertIfNegative val="0"/>
          <c:dLbls>
            <c:dLbl>
              <c:idx val="0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-540000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-540000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-540000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-540000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-540000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-540000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-540000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-540000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-540000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spPr>
              <a:noFill/>
              <a:ln>
                <a:noFill/>
              </a:ln>
              <a:effectLst/>
            </c:spPr>
            <c:txPr>
              <a:bodyPr rot="-5400000" spcFirstLastPara="0" vertOverflow="ellipsis" vert="horz" wrap="square" lIns="38100" tIns="19050" rIns="38100" bIns="19050" anchor="ctr" anchorCtr="1"/>
              <a:lstStyle/>
              <a:p>
                <a:pPr>
                  <a:defRPr lang="pt-BR" sz="700" b="0" i="0" u="none" strike="noStrike" kern="1200" spc="-1" baseline="0">
                    <a:solidFill>
                      <a:srgbClr val="000000"/>
                    </a:solidFill>
                    <a:latin typeface="Century Gothic" panose="020B0502020202020204"/>
                    <a:ea typeface="+mn-ea"/>
                    <a:cs typeface="+mn-cs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strRef>
              <c:f>PIBID_Diversidade!$C$30:$N$30</c:f>
              <c:strCache>
                <c:ptCount val="12"/>
                <c:pt idx="0">
                  <c:v>Jan</c:v>
                </c:pt>
                <c:pt idx="1">
                  <c:v>Fev</c:v>
                </c:pt>
                <c:pt idx="2">
                  <c:v>Mar</c:v>
                </c:pt>
                <c:pt idx="3">
                  <c:v>Abr</c:v>
                </c:pt>
                <c:pt idx="4">
                  <c:v>Mai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Set</c:v>
                </c:pt>
                <c:pt idx="9">
                  <c:v>Out</c:v>
                </c:pt>
                <c:pt idx="10">
                  <c:v>Nov</c:v>
                </c:pt>
                <c:pt idx="11">
                  <c:v>Dez</c:v>
                </c:pt>
              </c:strCache>
            </c:strRef>
          </c:cat>
          <c:val>
            <c:numRef>
              <c:f>PIBID_Capes_CG_CI_SP_CA_AC!$E$32:$P$32</c:f>
              <c:numCache>
                <c:formatCode>[$R$-416]\ #,##0.00;\-[$R$-416]\ #,##0.00</c:formatCode>
                <c:ptCount val="12"/>
                <c:pt idx="0">
                  <c:v>1500</c:v>
                </c:pt>
                <c:pt idx="1">
                  <c:v>1500</c:v>
                </c:pt>
                <c:pt idx="2">
                  <c:v>1500</c:v>
                </c:pt>
                <c:pt idx="3">
                  <c:v>1500</c:v>
                </c:pt>
                <c:pt idx="4">
                  <c:v>1500</c:v>
                </c:pt>
                <c:pt idx="5">
                  <c:v>1500</c:v>
                </c:pt>
                <c:pt idx="6">
                  <c:v>1500</c:v>
                </c:pt>
                <c:pt idx="7">
                  <c:v>1500</c:v>
                </c:pt>
                <c:pt idx="8">
                  <c:v>1500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120557952"/>
        <c:axId val="120559488"/>
      </c:barChart>
      <c:catAx>
        <c:axId val="120557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360" cap="flat" cmpd="sng" algn="ctr">
            <a:solidFill>
              <a:srgbClr val="878787"/>
            </a:solidFill>
            <a:prstDash val="solid"/>
            <a:round/>
          </a:ln>
        </c:spPr>
        <c:txPr>
          <a:bodyPr rot="-60000000" spcFirstLastPara="0" vertOverflow="ellipsis" vert="horz" wrap="square" anchor="ctr" anchorCtr="1"/>
          <a:lstStyle/>
          <a:p>
            <a:pPr>
              <a:defRPr lang="pt-BR" sz="700" b="0" i="0" u="none" strike="noStrike" kern="1200" spc="-1" baseline="0">
                <a:solidFill>
                  <a:srgbClr val="000000"/>
                </a:solidFill>
                <a:latin typeface="Century Gothic" panose="020B0502020202020204"/>
                <a:ea typeface="+mn-ea"/>
                <a:cs typeface="+mn-cs"/>
              </a:defRPr>
            </a:pPr>
          </a:p>
        </c:txPr>
        <c:crossAx val="120559488"/>
        <c:crosses val="autoZero"/>
        <c:auto val="1"/>
        <c:lblAlgn val="ctr"/>
        <c:lblOffset val="100"/>
        <c:noMultiLvlLbl val="1"/>
      </c:catAx>
      <c:valAx>
        <c:axId val="120559488"/>
        <c:scaling>
          <c:orientation val="minMax"/>
          <c:max val="10000"/>
          <c:min val="0"/>
        </c:scaling>
        <c:delete val="1"/>
        <c:axPos val="l"/>
        <c:numFmt formatCode="[$R$-416]\ #,##0.00;\-[$R$-416]\ #,##0.00" sourceLinked="0"/>
        <c:majorTickMark val="none"/>
        <c:minorTickMark val="none"/>
        <c:tickLblPos val="none"/>
        <c:txPr>
          <a:bodyPr rot="-60000000" spcFirstLastPara="0" vertOverflow="ellipsis" vert="horz" wrap="square" anchor="ctr" anchorCtr="1"/>
          <a:lstStyle/>
          <a:p>
            <a:pPr>
              <a:defRPr lang="pt-BR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120557952"/>
        <c:crosses val="autoZero"/>
        <c:crossBetween val="between"/>
      </c:valAx>
      <c:spPr>
        <a:noFill/>
        <a:ln w="25560">
          <a:noFill/>
        </a:ln>
        <a:effectLst/>
      </c:spPr>
    </c:plotArea>
    <c:plotVisOnly val="1"/>
    <c:dispBlanksAs val="gap"/>
    <c:showDLblsOverMax val="1"/>
  </c:chart>
  <c:spPr>
    <a:solidFill>
      <a:srgbClr val="FFFFFF"/>
    </a:solidFill>
    <a:ln>
      <a:noFill/>
    </a:ln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hart5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2604249316759"/>
          <c:y val="0.00490196078431373"/>
          <c:w val="0.774750947721061"/>
          <c:h val="0.69103641456582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'[2017_Relatório de Indicadores da PROGRAD - UFGD (Bolsas) - v.1.0.xlsx]bolsas_ofertadas'!$B$89</c:f>
              <c:strCache>
                <c:ptCount val="1"/>
                <c:pt idx="0">
                  <c:v>Coordenador Institucional</c:v>
                </c:pt>
              </c:strCache>
            </c:strRef>
          </c:tx>
          <c:spPr>
            <a:solidFill>
              <a:srgbClr val="4F6228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1000" b="0" i="0" u="none" strike="noStrike" kern="1200" spc="-1" baseline="0">
                    <a:solidFill>
                      <a:srgbClr val="000000"/>
                    </a:solidFill>
                    <a:latin typeface="Century Gothic" panose="020B0502020202020204"/>
                    <a:ea typeface="+mn-ea"/>
                    <a:cs typeface="+mn-cs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numRef>
              <c:f>'[2017_Relatório de Indicadores da PROGRAD - UFGD (Bolsas) - v.1.0.xlsx]bolsas_ofertadas'!$H$88:$N$88</c:f>
              <c:numCache>
                <c:formatCode>0</c:formatCode>
                <c:ptCount val="7"/>
                <c:pt idx="0" c:formatCode="0">
                  <c:v>2011</c:v>
                </c:pt>
                <c:pt idx="1" c:formatCode="0">
                  <c:v>2012</c:v>
                </c:pt>
                <c:pt idx="2" c:formatCode="0">
                  <c:v>2013</c:v>
                </c:pt>
                <c:pt idx="3" c:formatCode="0">
                  <c:v>2014</c:v>
                </c:pt>
                <c:pt idx="4" c:formatCode="0">
                  <c:v>2015</c:v>
                </c:pt>
                <c:pt idx="5" c:formatCode="0">
                  <c:v>2016</c:v>
                </c:pt>
                <c:pt idx="6" c:formatCode="0">
                  <c:v>2017</c:v>
                </c:pt>
              </c:numCache>
            </c:numRef>
          </c:cat>
          <c:val>
            <c:numRef>
              <c:f>'[2017_Relatório de Indicadores da PROGRAD - UFGD (Bolsas) - v.1.0.xlsx]bolsas_ofertadas'!$H$89:$N$89</c:f>
              <c:numCache>
                <c:formatCode>#,##0</c:formatCode>
                <c:ptCount val="7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</c:ser>
        <c:ser>
          <c:idx val="1"/>
          <c:order val="1"/>
          <c:tx>
            <c:strRef>
              <c:f>'[2017_Relatório de Indicadores da PROGRAD - UFGD (Bolsas) - v.1.0.xlsx]bolsas_ofertadas'!$B$90</c:f>
              <c:strCache>
                <c:ptCount val="1"/>
                <c:pt idx="0">
                  <c:v>Coordenador de Área</c:v>
                </c:pt>
              </c:strCache>
            </c:strRef>
          </c:tx>
          <c:spPr>
            <a:solidFill>
              <a:schemeClr val="tx2">
                <a:lumMod val="50000"/>
                <a:lumOff val="50000"/>
              </a:schemeClr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1000" b="0" i="0" u="none" strike="noStrike" kern="1200" spc="-1" baseline="0">
                    <a:solidFill>
                      <a:srgbClr val="000000"/>
                    </a:solidFill>
                    <a:latin typeface="Century Gothic" panose="020B0502020202020204"/>
                    <a:ea typeface="+mn-ea"/>
                    <a:cs typeface="+mn-cs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numRef>
              <c:f>'[2017_Relatório de Indicadores da PROGRAD - UFGD (Bolsas) - v.1.0.xlsx]bolsas_ofertadas'!$H$88:$N$88</c:f>
              <c:numCache>
                <c:formatCode>0</c:formatCode>
                <c:ptCount val="7"/>
                <c:pt idx="0" c:formatCode="0">
                  <c:v>2011</c:v>
                </c:pt>
                <c:pt idx="1" c:formatCode="0">
                  <c:v>2012</c:v>
                </c:pt>
                <c:pt idx="2" c:formatCode="0">
                  <c:v>2013</c:v>
                </c:pt>
                <c:pt idx="3" c:formatCode="0">
                  <c:v>2014</c:v>
                </c:pt>
                <c:pt idx="4" c:formatCode="0">
                  <c:v>2015</c:v>
                </c:pt>
                <c:pt idx="5" c:formatCode="0">
                  <c:v>2016</c:v>
                </c:pt>
                <c:pt idx="6" c:formatCode="0">
                  <c:v>2017</c:v>
                </c:pt>
              </c:numCache>
            </c:numRef>
          </c:cat>
          <c:val>
            <c:numRef>
              <c:f>'[2017_Relatório de Indicadores da PROGRAD - UFGD (Bolsas) - v.1.0.xlsx]bolsas_ofertadas'!$H$90:$N$90</c:f>
              <c:numCache>
                <c:formatCode>#,##0</c:formatCode>
                <c:ptCount val="7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12</c:v>
                </c:pt>
                <c:pt idx="4">
                  <c:v>12</c:v>
                </c:pt>
                <c:pt idx="5">
                  <c:v>8</c:v>
                </c:pt>
                <c:pt idx="6">
                  <c:v>6</c:v>
                </c:pt>
              </c:numCache>
            </c:numRef>
          </c:val>
        </c:ser>
        <c:ser>
          <c:idx val="2"/>
          <c:order val="2"/>
          <c:tx>
            <c:strRef>
              <c:f>'[2017_Relatório de Indicadores da PROGRAD - UFGD (Bolsas) - v.1.0.xlsx]bolsas_ofertadas'!$B$92</c:f>
              <c:strCache>
                <c:ptCount val="1"/>
                <c:pt idx="0">
                  <c:v>Supervisores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1000" b="0" i="0" u="none" strike="noStrike" kern="1200" spc="-1" baseline="0">
                    <a:solidFill>
                      <a:srgbClr val="000000"/>
                    </a:solidFill>
                    <a:latin typeface="Century Gothic" panose="020B0502020202020204"/>
                    <a:ea typeface="+mn-ea"/>
                    <a:cs typeface="+mn-cs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numRef>
              <c:f>'[2017_Relatório de Indicadores da PROGRAD - UFGD (Bolsas) - v.1.0.xlsx]bolsas_ofertadas'!$H$88:$N$88</c:f>
              <c:numCache>
                <c:formatCode>0</c:formatCode>
                <c:ptCount val="7"/>
                <c:pt idx="0" c:formatCode="0">
                  <c:v>2011</c:v>
                </c:pt>
                <c:pt idx="1" c:formatCode="0">
                  <c:v>2012</c:v>
                </c:pt>
                <c:pt idx="2" c:formatCode="0">
                  <c:v>2013</c:v>
                </c:pt>
                <c:pt idx="3" c:formatCode="0">
                  <c:v>2014</c:v>
                </c:pt>
                <c:pt idx="4" c:formatCode="0">
                  <c:v>2015</c:v>
                </c:pt>
                <c:pt idx="5" c:formatCode="0">
                  <c:v>2016</c:v>
                </c:pt>
                <c:pt idx="6" c:formatCode="0">
                  <c:v>2017</c:v>
                </c:pt>
              </c:numCache>
            </c:numRef>
          </c:cat>
          <c:val>
            <c:numRef>
              <c:f>'[2017_Relatório de Indicadores da PROGRAD - UFGD (Bolsas) - v.1.0.xlsx]bolsas_ofertadas'!$H$92:$N$92</c:f>
              <c:numCache>
                <c:formatCode>#,##0</c:formatCode>
                <c:ptCount val="7"/>
                <c:pt idx="0">
                  <c:v>16</c:v>
                </c:pt>
                <c:pt idx="1">
                  <c:v>16</c:v>
                </c:pt>
                <c:pt idx="2">
                  <c:v>16</c:v>
                </c:pt>
                <c:pt idx="3">
                  <c:v>18</c:v>
                </c:pt>
                <c:pt idx="4">
                  <c:v>18</c:v>
                </c:pt>
                <c:pt idx="5">
                  <c:v>14</c:v>
                </c:pt>
                <c:pt idx="6">
                  <c:v>11</c:v>
                </c:pt>
              </c:numCache>
            </c:numRef>
          </c:val>
        </c:ser>
        <c:ser>
          <c:idx val="3"/>
          <c:order val="3"/>
          <c:tx>
            <c:strRef>
              <c:f>'[2017_Relatório de Indicadores da PROGRAD - UFGD (Bolsas) - v.1.0.xlsx]bolsas_ofertadas'!$B$93</c:f>
              <c:strCache>
                <c:ptCount val="1"/>
                <c:pt idx="0">
                  <c:v>Acadêmicos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1000" b="0" i="0" u="none" strike="noStrike" kern="1200" spc="-1" baseline="0">
                    <a:solidFill>
                      <a:srgbClr val="000000"/>
                    </a:solidFill>
                    <a:latin typeface="Century Gothic" panose="020B0502020202020204"/>
                    <a:ea typeface="+mn-ea"/>
                    <a:cs typeface="+mn-cs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numRef>
              <c:f>'[2017_Relatório de Indicadores da PROGRAD - UFGD (Bolsas) - v.1.0.xlsx]bolsas_ofertadas'!$H$88:$N$88</c:f>
              <c:numCache>
                <c:formatCode>0</c:formatCode>
                <c:ptCount val="7"/>
                <c:pt idx="0" c:formatCode="0">
                  <c:v>2011</c:v>
                </c:pt>
                <c:pt idx="1" c:formatCode="0">
                  <c:v>2012</c:v>
                </c:pt>
                <c:pt idx="2" c:formatCode="0">
                  <c:v>2013</c:v>
                </c:pt>
                <c:pt idx="3" c:formatCode="0">
                  <c:v>2014</c:v>
                </c:pt>
                <c:pt idx="4" c:formatCode="0">
                  <c:v>2015</c:v>
                </c:pt>
                <c:pt idx="5" c:formatCode="0">
                  <c:v>2016</c:v>
                </c:pt>
                <c:pt idx="6" c:formatCode="0">
                  <c:v>2017</c:v>
                </c:pt>
              </c:numCache>
            </c:numRef>
          </c:cat>
          <c:val>
            <c:numRef>
              <c:f>'[2017_Relatório de Indicadores da PROGRAD - UFGD (Bolsas) - v.1.0.xlsx]bolsas_ofertadas'!$H$93:$N$93</c:f>
              <c:numCache>
                <c:formatCode>#,##0</c:formatCode>
                <c:ptCount val="7"/>
                <c:pt idx="0">
                  <c:v>85</c:v>
                </c:pt>
                <c:pt idx="1">
                  <c:v>85</c:v>
                </c:pt>
                <c:pt idx="2">
                  <c:v>85</c:v>
                </c:pt>
                <c:pt idx="3">
                  <c:v>141</c:v>
                </c:pt>
                <c:pt idx="4">
                  <c:v>141</c:v>
                </c:pt>
                <c:pt idx="5">
                  <c:v>98</c:v>
                </c:pt>
                <c:pt idx="6">
                  <c:v>90</c:v>
                </c:pt>
              </c:numCache>
            </c:numRef>
          </c:val>
        </c:ser>
        <c:ser>
          <c:idx val="4"/>
          <c:order val="4"/>
          <c:tx>
            <c:strRef>
              <c:f>'[2017_Relatório de Indicadores da PROGRAD - UFGD (Bolsas) - v.1.0.xlsx]bolsas_ofertadas'!$B$91</c:f>
              <c:strCache>
                <c:ptCount val="1"/>
                <c:pt idx="0">
                  <c:v>Coordenador de Gestão</c:v>
                </c:pt>
              </c:strCache>
            </c:strRef>
          </c:tx>
          <c:spPr>
            <a:solidFill>
              <a:srgbClr val="C0504D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1000" b="0" i="0" u="none" strike="noStrike" kern="1200" spc="-1" baseline="0">
                    <a:solidFill>
                      <a:srgbClr val="000000"/>
                    </a:solidFill>
                    <a:latin typeface="Century Gothic" panose="020B0502020202020204"/>
                    <a:ea typeface="+mn-ea"/>
                    <a:cs typeface="+mn-cs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numRef>
              <c:f>'[2017_Relatório de Indicadores da PROGRAD - UFGD (Bolsas) - v.1.0.xlsx]bolsas_ofertadas'!$H$88:$N$88</c:f>
              <c:numCache>
                <c:formatCode>0</c:formatCode>
                <c:ptCount val="7"/>
                <c:pt idx="0" c:formatCode="0">
                  <c:v>2011</c:v>
                </c:pt>
                <c:pt idx="1" c:formatCode="0">
                  <c:v>2012</c:v>
                </c:pt>
                <c:pt idx="2" c:formatCode="0">
                  <c:v>2013</c:v>
                </c:pt>
                <c:pt idx="3" c:formatCode="0">
                  <c:v>2014</c:v>
                </c:pt>
                <c:pt idx="4" c:formatCode="0">
                  <c:v>2015</c:v>
                </c:pt>
                <c:pt idx="5" c:formatCode="0">
                  <c:v>2016</c:v>
                </c:pt>
                <c:pt idx="6" c:formatCode="0">
                  <c:v>2017</c:v>
                </c:pt>
              </c:numCache>
            </c:numRef>
          </c:cat>
          <c:val>
            <c:numRef>
              <c:f>'[2017_Relatório de Indicadores da PROGRAD - UFGD (Bolsas) - v.1.0.xlsx]bolsas_ofertadas'!$H$91:$N$91</c:f>
              <c:numCache>
                <c:formatCode>#,##0</c:formatCode>
                <c:ptCount val="7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5"/>
          <c:order val="5"/>
          <c:tx>
            <c:strRef>
              <c:f>'[2017_Relatório de Indicadores da PROGRAD - UFGD (Bolsas) - v.1.0.xlsx]bolsas_ofertadas'!$B$94</c:f>
              <c:strCache>
                <c:ptCount val="1"/>
                <c:pt idx="0">
                  <c:v>Total PIBID - Diversidade</c:v>
                </c:pt>
              </c:strCache>
            </c:strRef>
          </c:tx>
          <c:spPr>
            <a:noFill/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1000" b="0" i="0" u="none" strike="noStrike" kern="1200" spc="-1" baseline="0">
                    <a:solidFill>
                      <a:srgbClr val="000000"/>
                    </a:solidFill>
                    <a:latin typeface="Century Gothic" panose="020B0502020202020204"/>
                    <a:ea typeface="+mn-ea"/>
                    <a:cs typeface="+mn-cs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numRef>
              <c:f>'[2017_Relatório de Indicadores da PROGRAD - UFGD (Bolsas) - v.1.0.xlsx]bolsas_ofertadas'!$H$88:$N$88</c:f>
              <c:numCache>
                <c:formatCode>0</c:formatCode>
                <c:ptCount val="7"/>
                <c:pt idx="0" c:formatCode="0">
                  <c:v>2011</c:v>
                </c:pt>
                <c:pt idx="1" c:formatCode="0">
                  <c:v>2012</c:v>
                </c:pt>
                <c:pt idx="2" c:formatCode="0">
                  <c:v>2013</c:v>
                </c:pt>
                <c:pt idx="3" c:formatCode="0">
                  <c:v>2014</c:v>
                </c:pt>
                <c:pt idx="4" c:formatCode="0">
                  <c:v>2015</c:v>
                </c:pt>
                <c:pt idx="5" c:formatCode="0">
                  <c:v>2016</c:v>
                </c:pt>
                <c:pt idx="6" c:formatCode="0">
                  <c:v>2017</c:v>
                </c:pt>
              </c:numCache>
            </c:numRef>
          </c:cat>
          <c:val>
            <c:numRef>
              <c:f>'[2017_Relatório de Indicadores da PROGRAD - UFGD (Bolsas) - v.1.0.xlsx]bolsas_ofertadas'!$H$94:$N$94</c:f>
              <c:numCache>
                <c:formatCode>#,##0</c:formatCode>
                <c:ptCount val="7"/>
                <c:pt idx="0">
                  <c:v>106</c:v>
                </c:pt>
                <c:pt idx="1">
                  <c:v>106</c:v>
                </c:pt>
                <c:pt idx="2">
                  <c:v>106</c:v>
                </c:pt>
                <c:pt idx="3">
                  <c:v>173</c:v>
                </c:pt>
                <c:pt idx="4">
                  <c:v>173</c:v>
                </c:pt>
                <c:pt idx="5">
                  <c:v>121</c:v>
                </c:pt>
                <c:pt idx="6">
                  <c:v>108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115023872"/>
        <c:axId val="115025408"/>
      </c:barChart>
      <c:catAx>
        <c:axId val="115023872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spPr>
          <a:ln w="9360" cap="flat" cmpd="sng" algn="ctr">
            <a:solidFill>
              <a:srgbClr val="878787"/>
            </a:solidFill>
            <a:prstDash val="solid"/>
            <a:round/>
          </a:ln>
        </c:spPr>
        <c:txPr>
          <a:bodyPr rot="-60000000" spcFirstLastPara="0" vertOverflow="ellipsis" vert="horz" wrap="square" anchor="ctr" anchorCtr="1"/>
          <a:lstStyle/>
          <a:p>
            <a:pPr>
              <a:defRPr lang="pt-BR" sz="1000" b="0" i="0" u="none" strike="noStrike" kern="1200" spc="-1" baseline="0">
                <a:solidFill>
                  <a:srgbClr val="000000"/>
                </a:solidFill>
                <a:latin typeface="Century Gothic" panose="020B0502020202020204"/>
                <a:ea typeface="+mn-ea"/>
                <a:cs typeface="+mn-cs"/>
              </a:defRPr>
            </a:pPr>
          </a:p>
        </c:txPr>
        <c:crossAx val="115025408"/>
        <c:crosses val="autoZero"/>
        <c:auto val="1"/>
        <c:lblAlgn val="ctr"/>
        <c:lblOffset val="100"/>
        <c:noMultiLvlLbl val="1"/>
      </c:catAx>
      <c:valAx>
        <c:axId val="115025408"/>
        <c:scaling>
          <c:orientation val="minMax"/>
          <c:max val="200"/>
        </c:scaling>
        <c:delete val="1"/>
        <c:axPos val="l"/>
        <c:numFmt formatCode="#,##0" sourceLinked="0"/>
        <c:majorTickMark val="out"/>
        <c:minorTickMark val="none"/>
        <c:tickLblPos val="none"/>
        <c:txPr>
          <a:bodyPr rot="-60000000" spcFirstLastPara="0" vertOverflow="ellipsis" vert="horz" wrap="square" anchor="ctr" anchorCtr="1"/>
          <a:lstStyle/>
          <a:p>
            <a:pPr>
              <a:defRPr lang="pt-BR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11502387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 rot="0" spcFirstLastPara="0" vertOverflow="ellipsis" vert="horz" wrap="square" anchor="ctr" anchorCtr="1"/>
          <a:lstStyle/>
          <a:p>
            <a:pPr>
              <a:defRPr lang="pt-BR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</c:dTable>
      <c:spPr>
        <a:noFill/>
        <a:ln w="9360">
          <a:noFill/>
          <a:round/>
        </a:ln>
        <a:effectLst/>
      </c:spPr>
    </c:plotArea>
    <c:plotVisOnly val="1"/>
    <c:dispBlanksAs val="zero"/>
    <c:showDLblsOverMax val="1"/>
  </c:chart>
  <c:spPr>
    <a:solidFill>
      <a:srgbClr val="FFFFFF"/>
    </a:solidFill>
    <a:ln w="6350" cap="flat" cmpd="sng" algn="ctr">
      <a:noFill/>
      <a:prstDash val="solid"/>
      <a:round/>
    </a:ln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hart5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5706146804245"/>
          <c:y val="0.198571780613502"/>
          <c:w val="0.468587706391509"/>
          <c:h val="0.800160714859696"/>
        </c:manualLayout>
      </c:layout>
      <c:pieChart>
        <c:varyColors val="1"/>
        <c:ser>
          <c:idx val="0"/>
          <c:order val="0"/>
          <c:tx>
            <c:strRef>
              <c:f>bolsas_ofertadas!$B$94</c:f>
              <c:strCache>
                <c:ptCount val="1"/>
                <c:pt idx="0">
                  <c:v>Total PIBID - Diversidade</c:v>
                </c:pt>
              </c:strCache>
            </c:strRef>
          </c:tx>
          <c:spPr>
            <a:solidFill>
              <a:srgbClr val="4F81BD"/>
            </a:solidFill>
            <a:ln>
              <a:noFill/>
            </a:ln>
          </c:spPr>
          <c:explosion val="0"/>
          <c:dPt>
            <c:idx val="0"/>
            <c:bubble3D val="0"/>
            <c:spPr>
              <a:solidFill>
                <a:srgbClr val="4F81BD"/>
              </a:solidFill>
              <a:ln>
                <a:noFill/>
              </a:ln>
            </c:spPr>
          </c:dPt>
          <c:dPt>
            <c:idx val="1"/>
            <c:bubble3D val="0"/>
            <c:spPr>
              <a:solidFill>
                <a:srgbClr val="F79646"/>
              </a:solidFill>
              <a:ln>
                <a:noFill/>
              </a:ln>
            </c:spPr>
          </c:dPt>
          <c:dPt>
            <c:idx val="2"/>
            <c:bubble3D val="0"/>
            <c:spPr>
              <a:solidFill>
                <a:srgbClr val="9BBB59"/>
              </a:solidFill>
              <a:ln>
                <a:noFill/>
              </a:ln>
            </c:spPr>
          </c:dPt>
          <c:dPt>
            <c:idx val="3"/>
            <c:bubble3D val="0"/>
            <c:spPr>
              <a:solidFill>
                <a:srgbClr val="FFFF00"/>
              </a:solidFill>
              <a:ln>
                <a:noFill/>
              </a:ln>
            </c:spPr>
          </c:dPt>
          <c:dPt>
            <c:idx val="4"/>
            <c:bubble3D val="0"/>
            <c:spPr>
              <a:solidFill>
                <a:srgbClr val="00B050"/>
              </a:solidFill>
              <a:ln>
                <a:noFill/>
              </a:ln>
            </c:spPr>
          </c:dPt>
          <c:dLbls>
            <c:dLbl>
              <c:idx val="0"/>
              <c:layout>
                <c:manualLayout>
                  <c:x val="-0.206157797578683"/>
                  <c:y val="0.0410493919416409"/>
                </c:manualLayout>
              </c:layout>
              <c:numFmt formatCode="General" sourceLinked="1"/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1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00207784930561"/>
                  <c:y val="-0.0880100180294093"/>
                </c:manualLayout>
              </c:layout>
              <c:numFmt formatCode="General" sourceLinked="1"/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1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0700540235374649"/>
                  <c:y val="-0.021569863605067"/>
                </c:manualLayout>
              </c:layout>
              <c:numFmt formatCode="General" sourceLinked="1"/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1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09704518574059"/>
                  <c:y val="0.126358844138729"/>
                </c:manualLayout>
              </c:layout>
              <c:numFmt formatCode="General" sourceLinked="1"/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1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0.108963736584356"/>
                  <c:y val="-0.0481592791402828"/>
                </c:manualLayout>
              </c:layout>
              <c:numFmt formatCode="General" sourceLinked="1"/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1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solidFill>
                  <a:schemeClr val="tx1"/>
                </a:solidFill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700" b="0" i="0" u="none" strike="noStrike" kern="1200" spc="-1" baseline="0">
                    <a:solidFill>
                      <a:srgbClr val="000000"/>
                    </a:solidFill>
                    <a:latin typeface="Century Gothic" panose="020B0502020202020204"/>
                    <a:ea typeface="+mn-ea"/>
                    <a:cs typeface="+mn-cs"/>
                  </a:defRPr>
                </a:pPr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1"/>
            <c:separator>
</c:separator>
            <c:showLeaderLines val="1"/>
            <c:extLst>
              <c:ext xmlns:c15="http://schemas.microsoft.com/office/drawing/2012/chart" uri="{CE6537A1-D6FC-4f65-9D91-7224C49458BB}">
                <c15:layout/>
                <c15:showLeaderLines val="1"/>
                <c15:leaderLines/>
              </c:ext>
            </c:extLst>
          </c:dLbls>
          <c:cat>
            <c:strRef>
              <c:f>bolsas_ofertadas!$B$89:$B$93</c:f>
              <c:strCache>
                <c:ptCount val="5"/>
                <c:pt idx="0">
                  <c:v>Coordenador Institucional</c:v>
                </c:pt>
                <c:pt idx="1">
                  <c:v>Coordenador de Área</c:v>
                </c:pt>
                <c:pt idx="2">
                  <c:v>Coordenador de Gestão</c:v>
                </c:pt>
                <c:pt idx="3">
                  <c:v>Supervisores</c:v>
                </c:pt>
                <c:pt idx="4">
                  <c:v>Acadêmicos</c:v>
                </c:pt>
              </c:strCache>
            </c:strRef>
          </c:cat>
          <c:val>
            <c:numRef>
              <c:f>bolsas_ofertadas!$N$89:$N$93</c:f>
              <c:numCache>
                <c:formatCode>#,##0</c:formatCode>
                <c:ptCount val="5"/>
                <c:pt idx="0">
                  <c:v>1</c:v>
                </c:pt>
                <c:pt idx="1">
                  <c:v>6</c:v>
                </c:pt>
                <c:pt idx="2">
                  <c:v>0</c:v>
                </c:pt>
                <c:pt idx="3">
                  <c:v>11</c:v>
                </c:pt>
                <c:pt idx="4">
                  <c:v>90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solidFill>
          <a:srgbClr val="FFFFFF"/>
        </a:solidFill>
        <a:ln>
          <a:noFill/>
        </a:ln>
      </c:spPr>
    </c:plotArea>
    <c:plotVisOnly val="1"/>
    <c:dispBlanksAs val="zero"/>
    <c:showDLblsOverMax val="1"/>
  </c:chart>
  <c:spPr>
    <a:solidFill>
      <a:srgbClr val="FFFFFF"/>
    </a:solidFill>
    <a:ln>
      <a:noFill/>
    </a:ln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hart5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PIBID_Diversidade!$B$18</c:f>
              <c:strCache>
                <c:ptCount val="1"/>
                <c:pt idx="0">
                  <c:v>Coordenador Institucional</c:v>
                </c:pt>
              </c:strCache>
            </c:strRef>
          </c:tx>
          <c:spPr>
            <a:solidFill>
              <a:srgbClr val="4F81BD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1000" b="0" i="0" u="none" strike="noStrike" kern="1200" spc="-1" baseline="0">
                    <a:solidFill>
                      <a:srgbClr val="000000"/>
                    </a:solidFill>
                    <a:latin typeface="Century Gothic" panose="020B0502020202020204"/>
                    <a:ea typeface="+mn-ea"/>
                    <a:cs typeface="+mn-cs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strRef>
              <c:f>PIBID_Diversidade!$C$17:$N$17</c:f>
              <c:strCache>
                <c:ptCount val="12"/>
                <c:pt idx="0">
                  <c:v>Jan</c:v>
                </c:pt>
                <c:pt idx="1">
                  <c:v>Fev</c:v>
                </c:pt>
                <c:pt idx="2">
                  <c:v>Mar</c:v>
                </c:pt>
                <c:pt idx="3">
                  <c:v>Abr</c:v>
                </c:pt>
                <c:pt idx="4">
                  <c:v>Mai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Set</c:v>
                </c:pt>
                <c:pt idx="9">
                  <c:v>Out</c:v>
                </c:pt>
                <c:pt idx="10">
                  <c:v>Nov</c:v>
                </c:pt>
                <c:pt idx="11">
                  <c:v>Dez</c:v>
                </c:pt>
              </c:strCache>
            </c:strRef>
          </c:cat>
          <c:val>
            <c:numRef>
              <c:f>PIBID_Diversidade!$C$18:$N$18</c:f>
              <c:numCache>
                <c:formatCode>#,##0</c:formatCode>
                <c:ptCount val="12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</c:ser>
        <c:ser>
          <c:idx val="1"/>
          <c:order val="1"/>
          <c:tx>
            <c:strRef>
              <c:f>PIBID_Diversidade!$B$19</c:f>
              <c:strCache>
                <c:ptCount val="1"/>
                <c:pt idx="0">
                  <c:v>Coordenador de área</c:v>
                </c:pt>
              </c:strCache>
            </c:strRef>
          </c:tx>
          <c:spPr>
            <a:solidFill>
              <a:srgbClr val="F79646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1000" b="0" i="0" u="none" strike="noStrike" kern="1200" spc="-1" baseline="0">
                    <a:solidFill>
                      <a:srgbClr val="000000"/>
                    </a:solidFill>
                    <a:latin typeface="Century Gothic" panose="020B0502020202020204"/>
                    <a:ea typeface="+mn-ea"/>
                    <a:cs typeface="+mn-cs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strRef>
              <c:f>PIBID_Diversidade!$C$17:$N$17</c:f>
              <c:strCache>
                <c:ptCount val="12"/>
                <c:pt idx="0">
                  <c:v>Jan</c:v>
                </c:pt>
                <c:pt idx="1">
                  <c:v>Fev</c:v>
                </c:pt>
                <c:pt idx="2">
                  <c:v>Mar</c:v>
                </c:pt>
                <c:pt idx="3">
                  <c:v>Abr</c:v>
                </c:pt>
                <c:pt idx="4">
                  <c:v>Mai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Set</c:v>
                </c:pt>
                <c:pt idx="9">
                  <c:v>Out</c:v>
                </c:pt>
                <c:pt idx="10">
                  <c:v>Nov</c:v>
                </c:pt>
                <c:pt idx="11">
                  <c:v>Dez</c:v>
                </c:pt>
              </c:strCache>
            </c:strRef>
          </c:cat>
          <c:val>
            <c:numRef>
              <c:f>PIBID_Diversidade!$C$19:$N$19</c:f>
              <c:numCache>
                <c:formatCode>#,##0</c:formatCode>
                <c:ptCount val="12"/>
                <c:pt idx="0">
                  <c:v>6</c:v>
                </c:pt>
                <c:pt idx="1">
                  <c:v>6</c:v>
                </c:pt>
                <c:pt idx="2">
                  <c:v>6</c:v>
                </c:pt>
                <c:pt idx="3">
                  <c:v>6</c:v>
                </c:pt>
                <c:pt idx="4">
                  <c:v>6</c:v>
                </c:pt>
                <c:pt idx="5">
                  <c:v>6</c:v>
                </c:pt>
                <c:pt idx="6">
                  <c:v>6</c:v>
                </c:pt>
                <c:pt idx="7">
                  <c:v>6</c:v>
                </c:pt>
                <c:pt idx="8">
                  <c:v>6</c:v>
                </c:pt>
                <c:pt idx="9">
                  <c:v>6</c:v>
                </c:pt>
                <c:pt idx="10">
                  <c:v>6</c:v>
                </c:pt>
                <c:pt idx="11">
                  <c:v>6</c:v>
                </c:pt>
              </c:numCache>
            </c:numRef>
          </c:val>
        </c:ser>
        <c:ser>
          <c:idx val="2"/>
          <c:order val="2"/>
          <c:tx>
            <c:strRef>
              <c:f>PIBID_Diversidade!$B$20</c:f>
              <c:strCache>
                <c:ptCount val="1"/>
                <c:pt idx="0">
                  <c:v>Coordenador de gestão</c:v>
                </c:pt>
              </c:strCache>
            </c:strRef>
          </c:tx>
          <c:spPr>
            <a:solidFill>
              <a:srgbClr val="9BBB59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1000" b="0" i="0" u="none" strike="noStrike" kern="1200" spc="-1" baseline="0">
                    <a:solidFill>
                      <a:srgbClr val="000000"/>
                    </a:solidFill>
                    <a:latin typeface="Century Gothic" panose="020B0502020202020204"/>
                    <a:ea typeface="+mn-ea"/>
                    <a:cs typeface="+mn-cs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strRef>
              <c:f>PIBID_Diversidade!$C$17:$N$17</c:f>
              <c:strCache>
                <c:ptCount val="12"/>
                <c:pt idx="0">
                  <c:v>Jan</c:v>
                </c:pt>
                <c:pt idx="1">
                  <c:v>Fev</c:v>
                </c:pt>
                <c:pt idx="2">
                  <c:v>Mar</c:v>
                </c:pt>
                <c:pt idx="3">
                  <c:v>Abr</c:v>
                </c:pt>
                <c:pt idx="4">
                  <c:v>Mai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Set</c:v>
                </c:pt>
                <c:pt idx="9">
                  <c:v>Out</c:v>
                </c:pt>
                <c:pt idx="10">
                  <c:v>Nov</c:v>
                </c:pt>
                <c:pt idx="11">
                  <c:v>Dez</c:v>
                </c:pt>
              </c:strCache>
            </c:strRef>
          </c:cat>
          <c:val>
            <c:numRef>
              <c:f>PIBID_Diversidade!$C$20:$N$20</c:f>
              <c:numCache>
                <c:formatCode>#,##0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er>
          <c:idx val="3"/>
          <c:order val="3"/>
          <c:tx>
            <c:strRef>
              <c:f>PIBID_Diversidade!$B$21</c:f>
              <c:strCache>
                <c:ptCount val="1"/>
                <c:pt idx="0">
                  <c:v>Supervisores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1000" b="0" i="0" u="none" strike="noStrike" kern="1200" spc="-1" baseline="0">
                    <a:solidFill>
                      <a:srgbClr val="000000"/>
                    </a:solidFill>
                    <a:latin typeface="Century Gothic" panose="020B0502020202020204"/>
                    <a:ea typeface="+mn-ea"/>
                    <a:cs typeface="+mn-cs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strRef>
              <c:f>PIBID_Diversidade!$C$17:$N$17</c:f>
              <c:strCache>
                <c:ptCount val="12"/>
                <c:pt idx="0">
                  <c:v>Jan</c:v>
                </c:pt>
                <c:pt idx="1">
                  <c:v>Fev</c:v>
                </c:pt>
                <c:pt idx="2">
                  <c:v>Mar</c:v>
                </c:pt>
                <c:pt idx="3">
                  <c:v>Abr</c:v>
                </c:pt>
                <c:pt idx="4">
                  <c:v>Mai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Set</c:v>
                </c:pt>
                <c:pt idx="9">
                  <c:v>Out</c:v>
                </c:pt>
                <c:pt idx="10">
                  <c:v>Nov</c:v>
                </c:pt>
                <c:pt idx="11">
                  <c:v>Dez</c:v>
                </c:pt>
              </c:strCache>
            </c:strRef>
          </c:cat>
          <c:val>
            <c:numRef>
              <c:f>PIBID_Diversidade!$C$21:$N$21</c:f>
              <c:numCache>
                <c:formatCode>#,##0</c:formatCode>
                <c:ptCount val="12"/>
                <c:pt idx="0">
                  <c:v>11</c:v>
                </c:pt>
                <c:pt idx="1">
                  <c:v>11</c:v>
                </c:pt>
                <c:pt idx="2">
                  <c:v>11</c:v>
                </c:pt>
                <c:pt idx="3">
                  <c:v>11</c:v>
                </c:pt>
                <c:pt idx="4">
                  <c:v>11</c:v>
                </c:pt>
                <c:pt idx="5">
                  <c:v>11</c:v>
                </c:pt>
                <c:pt idx="6">
                  <c:v>11</c:v>
                </c:pt>
                <c:pt idx="7">
                  <c:v>11</c:v>
                </c:pt>
                <c:pt idx="8">
                  <c:v>11</c:v>
                </c:pt>
                <c:pt idx="9">
                  <c:v>11</c:v>
                </c:pt>
                <c:pt idx="10">
                  <c:v>11</c:v>
                </c:pt>
                <c:pt idx="11">
                  <c:v>11</c:v>
                </c:pt>
              </c:numCache>
            </c:numRef>
          </c:val>
        </c:ser>
        <c:ser>
          <c:idx val="4"/>
          <c:order val="4"/>
          <c:tx>
            <c:strRef>
              <c:f>PIBID_Diversidade!$B$22</c:f>
              <c:strCache>
                <c:ptCount val="1"/>
                <c:pt idx="0">
                  <c:v>Acadêmicos⁽¹⁾ 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1000" b="0" i="0" u="none" strike="noStrike" kern="1200" spc="-1" baseline="0">
                    <a:solidFill>
                      <a:srgbClr val="000000"/>
                    </a:solidFill>
                    <a:latin typeface="Century Gothic" panose="020B0502020202020204"/>
                    <a:ea typeface="+mn-ea"/>
                    <a:cs typeface="+mn-cs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strRef>
              <c:f>PIBID_Diversidade!$C$17:$N$17</c:f>
              <c:strCache>
                <c:ptCount val="12"/>
                <c:pt idx="0">
                  <c:v>Jan</c:v>
                </c:pt>
                <c:pt idx="1">
                  <c:v>Fev</c:v>
                </c:pt>
                <c:pt idx="2">
                  <c:v>Mar</c:v>
                </c:pt>
                <c:pt idx="3">
                  <c:v>Abr</c:v>
                </c:pt>
                <c:pt idx="4">
                  <c:v>Mai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Set</c:v>
                </c:pt>
                <c:pt idx="9">
                  <c:v>Out</c:v>
                </c:pt>
                <c:pt idx="10">
                  <c:v>Nov</c:v>
                </c:pt>
                <c:pt idx="11">
                  <c:v>Dez</c:v>
                </c:pt>
              </c:strCache>
            </c:strRef>
          </c:cat>
          <c:val>
            <c:numRef>
              <c:f>PIBID_Diversidade!$C$22:$N$22</c:f>
              <c:numCache>
                <c:formatCode>#,##0</c:formatCode>
                <c:ptCount val="12"/>
                <c:pt idx="0">
                  <c:v>90</c:v>
                </c:pt>
                <c:pt idx="1">
                  <c:v>90</c:v>
                </c:pt>
                <c:pt idx="2">
                  <c:v>90</c:v>
                </c:pt>
                <c:pt idx="3">
                  <c:v>90</c:v>
                </c:pt>
                <c:pt idx="4">
                  <c:v>90</c:v>
                </c:pt>
                <c:pt idx="5">
                  <c:v>89</c:v>
                </c:pt>
                <c:pt idx="6">
                  <c:v>90</c:v>
                </c:pt>
                <c:pt idx="7">
                  <c:v>90</c:v>
                </c:pt>
                <c:pt idx="8">
                  <c:v>90</c:v>
                </c:pt>
                <c:pt idx="9">
                  <c:v>91</c:v>
                </c:pt>
                <c:pt idx="10">
                  <c:v>91</c:v>
                </c:pt>
                <c:pt idx="11">
                  <c:v>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overlap val="100"/>
        <c:axId val="120970624"/>
        <c:axId val="123081856"/>
      </c:barChart>
      <c:catAx>
        <c:axId val="120970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360" cap="flat" cmpd="sng" algn="ctr">
            <a:solidFill>
              <a:srgbClr val="878787"/>
            </a:solidFill>
            <a:prstDash val="solid"/>
            <a:round/>
          </a:ln>
        </c:spPr>
        <c:txPr>
          <a:bodyPr rot="-60000000" spcFirstLastPara="0" vertOverflow="ellipsis" vert="horz" wrap="square" anchor="ctr" anchorCtr="1"/>
          <a:lstStyle/>
          <a:p>
            <a:pPr>
              <a:defRPr lang="pt-BR" sz="1000" b="0" i="0" u="none" strike="noStrike" kern="1200" spc="-1" baseline="0">
                <a:solidFill>
                  <a:srgbClr val="000000"/>
                </a:solidFill>
                <a:latin typeface="Century Gothic" panose="020B0502020202020204"/>
                <a:ea typeface="+mn-ea"/>
                <a:cs typeface="+mn-cs"/>
              </a:defRPr>
            </a:pPr>
          </a:p>
        </c:txPr>
        <c:crossAx val="123081856"/>
        <c:crosses val="autoZero"/>
        <c:auto val="1"/>
        <c:lblAlgn val="ctr"/>
        <c:lblOffset val="100"/>
        <c:noMultiLvlLbl val="1"/>
      </c:catAx>
      <c:valAx>
        <c:axId val="123081856"/>
        <c:scaling>
          <c:orientation val="minMax"/>
          <c:max val="120"/>
        </c:scaling>
        <c:delete val="1"/>
        <c:axPos val="l"/>
        <c:numFmt formatCode="#,##0" sourceLinked="0"/>
        <c:majorTickMark val="none"/>
        <c:minorTickMark val="none"/>
        <c:tickLblPos val="none"/>
        <c:txPr>
          <a:bodyPr rot="-60000000" spcFirstLastPara="0" vertOverflow="ellipsis" vert="horz" wrap="square" anchor="ctr" anchorCtr="1"/>
          <a:lstStyle/>
          <a:p>
            <a:pPr>
              <a:defRPr lang="pt-BR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12097062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 rot="0" spcFirstLastPara="0" vertOverflow="ellipsis" vert="horz" wrap="square" anchor="ctr" anchorCtr="1"/>
          <a:lstStyle/>
          <a:p>
            <a:pPr>
              <a:defRPr lang="pt-BR" sz="7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</c:dTable>
      <c:spPr>
        <a:noFill/>
        <a:ln w="9360">
          <a:noFill/>
          <a:round/>
        </a:ln>
        <a:effectLst/>
      </c:spPr>
    </c:plotArea>
    <c:plotVisOnly val="1"/>
    <c:dispBlanksAs val="gap"/>
    <c:showDLblsOverMax val="1"/>
  </c:chart>
  <c:spPr>
    <a:solidFill>
      <a:srgbClr val="FFFFFF"/>
    </a:solidFill>
    <a:ln>
      <a:noFill/>
    </a:ln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hart5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PIBID_Diversidade!$B$36</c:f>
              <c:strCache>
                <c:ptCount val="1"/>
                <c:pt idx="0">
                  <c:v>Total PIBID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0" vertOverflow="ellipsis" vert="horz" wrap="square" lIns="38100" tIns="19050" rIns="38100" bIns="19050" anchor="ctr" anchorCtr="1"/>
              <a:lstStyle/>
              <a:p>
                <a:pPr>
                  <a:defRPr lang="pt-BR" sz="700" b="0" i="0" u="none" strike="noStrike" kern="1200" spc="-1" baseline="0">
                    <a:solidFill>
                      <a:srgbClr val="000000"/>
                    </a:solidFill>
                    <a:latin typeface="Century Gothic" panose="020B0502020202020204"/>
                    <a:ea typeface="+mn-ea"/>
                    <a:cs typeface="+mn-cs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strRef>
              <c:f>PIBID_Diversidade!$C$30:$N$30</c:f>
              <c:strCache>
                <c:ptCount val="12"/>
                <c:pt idx="0">
                  <c:v>Jan</c:v>
                </c:pt>
                <c:pt idx="1">
                  <c:v>Fev</c:v>
                </c:pt>
                <c:pt idx="2">
                  <c:v>Mar</c:v>
                </c:pt>
                <c:pt idx="3">
                  <c:v>Abr</c:v>
                </c:pt>
                <c:pt idx="4">
                  <c:v>Mai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Set</c:v>
                </c:pt>
                <c:pt idx="9">
                  <c:v>Out</c:v>
                </c:pt>
                <c:pt idx="10">
                  <c:v>Nov</c:v>
                </c:pt>
                <c:pt idx="11">
                  <c:v>Dez</c:v>
                </c:pt>
              </c:strCache>
            </c:strRef>
          </c:cat>
          <c:val>
            <c:numRef>
              <c:f>PIBID_Diversidade!$C$36:$N$36</c:f>
              <c:numCache>
                <c:formatCode>"R$ "#,##0.00</c:formatCode>
                <c:ptCount val="12"/>
                <c:pt idx="0">
                  <c:v>54315</c:v>
                </c:pt>
                <c:pt idx="1">
                  <c:v>54315</c:v>
                </c:pt>
                <c:pt idx="2">
                  <c:v>54315</c:v>
                </c:pt>
                <c:pt idx="3">
                  <c:v>54315</c:v>
                </c:pt>
                <c:pt idx="4">
                  <c:v>54315</c:v>
                </c:pt>
                <c:pt idx="5">
                  <c:v>53915</c:v>
                </c:pt>
                <c:pt idx="6">
                  <c:v>46315</c:v>
                </c:pt>
                <c:pt idx="7">
                  <c:v>52315</c:v>
                </c:pt>
                <c:pt idx="8">
                  <c:v>52915</c:v>
                </c:pt>
                <c:pt idx="9">
                  <c:v>54315</c:v>
                </c:pt>
                <c:pt idx="10">
                  <c:v>54315</c:v>
                </c:pt>
                <c:pt idx="11">
                  <c:v>54315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overlap val="100"/>
        <c:axId val="123128448"/>
        <c:axId val="123130240"/>
      </c:barChart>
      <c:catAx>
        <c:axId val="123128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360" cap="flat" cmpd="sng" algn="ctr">
            <a:solidFill>
              <a:srgbClr val="878787"/>
            </a:solidFill>
            <a:prstDash val="solid"/>
            <a:round/>
          </a:ln>
        </c:spPr>
        <c:txPr>
          <a:bodyPr rot="-60000000" spcFirstLastPara="0" vertOverflow="ellipsis" vert="horz" wrap="square" anchor="ctr" anchorCtr="1"/>
          <a:lstStyle/>
          <a:p>
            <a:pPr>
              <a:defRPr lang="pt-BR" sz="700" b="0" i="0" u="none" strike="noStrike" kern="1200" spc="-1" baseline="0">
                <a:solidFill>
                  <a:srgbClr val="000000"/>
                </a:solidFill>
                <a:latin typeface="Century Gothic" panose="020B0502020202020204"/>
                <a:ea typeface="+mn-ea"/>
                <a:cs typeface="+mn-cs"/>
              </a:defRPr>
            </a:pPr>
          </a:p>
        </c:txPr>
        <c:crossAx val="123130240"/>
        <c:crosses val="autoZero"/>
        <c:auto val="1"/>
        <c:lblAlgn val="ctr"/>
        <c:lblOffset val="100"/>
        <c:noMultiLvlLbl val="1"/>
      </c:catAx>
      <c:valAx>
        <c:axId val="123130240"/>
        <c:scaling>
          <c:orientation val="minMax"/>
        </c:scaling>
        <c:delete val="1"/>
        <c:axPos val="l"/>
        <c:numFmt formatCode="&quot;R$ &quot;#,##0.00" sourceLinked="0"/>
        <c:majorTickMark val="out"/>
        <c:minorTickMark val="none"/>
        <c:tickLblPos val="none"/>
        <c:txPr>
          <a:bodyPr rot="-60000000" spcFirstLastPara="0" vertOverflow="ellipsis" vert="horz" wrap="square" anchor="ctr" anchorCtr="1"/>
          <a:lstStyle/>
          <a:p>
            <a:pPr>
              <a:defRPr lang="pt-BR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123128448"/>
        <c:crosses val="autoZero"/>
        <c:crossBetween val="between"/>
      </c:valAx>
      <c:spPr>
        <a:noFill/>
        <a:ln w="9360">
          <a:noFill/>
          <a:round/>
        </a:ln>
        <a:effectLst/>
      </c:spPr>
    </c:plotArea>
    <c:plotVisOnly val="1"/>
    <c:dispBlanksAs val="gap"/>
    <c:showDLblsOverMax val="1"/>
  </c:chart>
  <c:spPr>
    <a:solidFill>
      <a:srgbClr val="FFFFFF"/>
    </a:solidFill>
    <a:ln>
      <a:noFill/>
    </a:ln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hart5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PIBID_Diversidade!$B$44</c:f>
              <c:strCache>
                <c:ptCount val="1"/>
                <c:pt idx="0">
                  <c:v>INTERCULTURAL INDÍGENA - CIÊNCIAS DA NATUREZA E MATEMÁTICA / CAMPUS DOURADOS - UNIDADE II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800" b="0" i="0" u="none" strike="noStrike" kern="1200" spc="-1" baseline="0">
                    <a:solidFill>
                      <a:srgbClr val="000000"/>
                    </a:solidFill>
                    <a:latin typeface="Century Gothic" panose="020B0502020202020204"/>
                    <a:ea typeface="+mn-ea"/>
                    <a:cs typeface="+mn-cs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strRef>
              <c:f>PIBID_Diversidade!$C$43:$N$43</c:f>
              <c:strCache>
                <c:ptCount val="12"/>
                <c:pt idx="0">
                  <c:v>Jan</c:v>
                </c:pt>
                <c:pt idx="1">
                  <c:v>Fev</c:v>
                </c:pt>
                <c:pt idx="2">
                  <c:v>Mar</c:v>
                </c:pt>
                <c:pt idx="3">
                  <c:v>Abr</c:v>
                </c:pt>
                <c:pt idx="4">
                  <c:v>Mai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Set</c:v>
                </c:pt>
                <c:pt idx="9">
                  <c:v>Out</c:v>
                </c:pt>
                <c:pt idx="10">
                  <c:v>Nov</c:v>
                </c:pt>
                <c:pt idx="11">
                  <c:v>Dez</c:v>
                </c:pt>
              </c:strCache>
            </c:strRef>
          </c:cat>
          <c:val>
            <c:numRef>
              <c:f>PIBID_Diversidade!$C$44:$N$44</c:f>
              <c:numCache>
                <c:formatCode>General</c:formatCode>
                <c:ptCount val="12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</c:numCache>
            </c:numRef>
          </c:val>
        </c:ser>
        <c:ser>
          <c:idx val="1"/>
          <c:order val="1"/>
          <c:tx>
            <c:strRef>
              <c:f>PIBID_Diversidade!$B$45</c:f>
              <c:strCache>
                <c:ptCount val="1"/>
                <c:pt idx="0">
                  <c:v>INTERCULTURAL INDÍGENA - CIÊNCIAS HUMANAS E SOCIAIS / CAMPUS DOURADOS - UNIDADE II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800" b="0" i="0" u="none" strike="noStrike" kern="1200" spc="-1" baseline="0">
                    <a:solidFill>
                      <a:srgbClr val="000000"/>
                    </a:solidFill>
                    <a:latin typeface="Century Gothic" panose="020B0502020202020204"/>
                    <a:ea typeface="+mn-ea"/>
                    <a:cs typeface="+mn-cs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strRef>
              <c:f>PIBID_Diversidade!$C$43:$N$43</c:f>
              <c:strCache>
                <c:ptCount val="12"/>
                <c:pt idx="0">
                  <c:v>Jan</c:v>
                </c:pt>
                <c:pt idx="1">
                  <c:v>Fev</c:v>
                </c:pt>
                <c:pt idx="2">
                  <c:v>Mar</c:v>
                </c:pt>
                <c:pt idx="3">
                  <c:v>Abr</c:v>
                </c:pt>
                <c:pt idx="4">
                  <c:v>Mai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Set</c:v>
                </c:pt>
                <c:pt idx="9">
                  <c:v>Out</c:v>
                </c:pt>
                <c:pt idx="10">
                  <c:v>Nov</c:v>
                </c:pt>
                <c:pt idx="11">
                  <c:v>Dez</c:v>
                </c:pt>
              </c:strCache>
            </c:strRef>
          </c:cat>
          <c:val>
            <c:numRef>
              <c:f>PIBID_Diversidade!$C$45:$N$45</c:f>
              <c:numCache>
                <c:formatCode>General</c:formatCode>
                <c:ptCount val="12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</c:numCache>
            </c:numRef>
          </c:val>
        </c:ser>
        <c:ser>
          <c:idx val="2"/>
          <c:order val="2"/>
          <c:tx>
            <c:strRef>
              <c:f>PIBID_Diversidade!$B$46</c:f>
              <c:strCache>
                <c:ptCount val="1"/>
                <c:pt idx="0">
                  <c:v>INTERCULTURAL INDÍGENA - LINGUAGENS E CÓDIGOS / CAMPUS DOURADOS - UNIDADE II</c:v>
                </c:pt>
              </c:strCache>
            </c:strRef>
          </c:tx>
          <c:spPr>
            <a:solidFill>
              <a:srgbClr val="9BBB59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800" b="0" i="0" u="none" strike="noStrike" kern="1200" spc="-1" baseline="0">
                    <a:solidFill>
                      <a:srgbClr val="000000"/>
                    </a:solidFill>
                    <a:latin typeface="Century Gothic" panose="020B0502020202020204"/>
                    <a:ea typeface="+mn-ea"/>
                    <a:cs typeface="+mn-cs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strRef>
              <c:f>PIBID_Diversidade!$C$43:$N$43</c:f>
              <c:strCache>
                <c:ptCount val="12"/>
                <c:pt idx="0">
                  <c:v>Jan</c:v>
                </c:pt>
                <c:pt idx="1">
                  <c:v>Fev</c:v>
                </c:pt>
                <c:pt idx="2">
                  <c:v>Mar</c:v>
                </c:pt>
                <c:pt idx="3">
                  <c:v>Abr</c:v>
                </c:pt>
                <c:pt idx="4">
                  <c:v>Mai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Set</c:v>
                </c:pt>
                <c:pt idx="9">
                  <c:v>Out</c:v>
                </c:pt>
                <c:pt idx="10">
                  <c:v>Nov</c:v>
                </c:pt>
                <c:pt idx="11">
                  <c:v>Dez</c:v>
                </c:pt>
              </c:strCache>
            </c:strRef>
          </c:cat>
          <c:val>
            <c:numRef>
              <c:f>PIBID_Diversidade!$C$46:$N$46</c:f>
              <c:numCache>
                <c:formatCode>General</c:formatCode>
                <c:ptCount val="12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</c:numCache>
            </c:numRef>
          </c:val>
        </c:ser>
        <c:ser>
          <c:idx val="3"/>
          <c:order val="3"/>
          <c:tx>
            <c:strRef>
              <c:f>PIBID_Diversidade!$B$47</c:f>
              <c:strCache>
                <c:ptCount val="1"/>
                <c:pt idx="0">
                  <c:v>Total PIBID - Diversidade</c:v>
                </c:pt>
              </c:strCache>
            </c:strRef>
          </c:tx>
          <c:spPr>
            <a:noFill/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800" b="0" i="0" u="none" strike="noStrike" kern="1200" spc="-1" baseline="0">
                    <a:solidFill>
                      <a:srgbClr val="000000"/>
                    </a:solidFill>
                    <a:latin typeface="Century Gothic" panose="020B0502020202020204"/>
                    <a:ea typeface="+mn-ea"/>
                    <a:cs typeface="+mn-cs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strRef>
              <c:f>PIBID_Diversidade!$C$43:$N$43</c:f>
              <c:strCache>
                <c:ptCount val="12"/>
                <c:pt idx="0">
                  <c:v>Jan</c:v>
                </c:pt>
                <c:pt idx="1">
                  <c:v>Fev</c:v>
                </c:pt>
                <c:pt idx="2">
                  <c:v>Mar</c:v>
                </c:pt>
                <c:pt idx="3">
                  <c:v>Abr</c:v>
                </c:pt>
                <c:pt idx="4">
                  <c:v>Mai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Set</c:v>
                </c:pt>
                <c:pt idx="9">
                  <c:v>Out</c:v>
                </c:pt>
                <c:pt idx="10">
                  <c:v>Nov</c:v>
                </c:pt>
                <c:pt idx="11">
                  <c:v>Dez</c:v>
                </c:pt>
              </c:strCache>
            </c:strRef>
          </c:cat>
          <c:val>
            <c:numRef>
              <c:f>PIBID_Diversidade!$C$47:$N$47</c:f>
              <c:numCache>
                <c:formatCode>General</c:formatCode>
                <c:ptCount val="12"/>
                <c:pt idx="0">
                  <c:v>6</c:v>
                </c:pt>
                <c:pt idx="1">
                  <c:v>6</c:v>
                </c:pt>
                <c:pt idx="2">
                  <c:v>6</c:v>
                </c:pt>
                <c:pt idx="3">
                  <c:v>6</c:v>
                </c:pt>
                <c:pt idx="4">
                  <c:v>6</c:v>
                </c:pt>
                <c:pt idx="5">
                  <c:v>6</c:v>
                </c:pt>
                <c:pt idx="6">
                  <c:v>6</c:v>
                </c:pt>
                <c:pt idx="7">
                  <c:v>6</c:v>
                </c:pt>
                <c:pt idx="8">
                  <c:v>6</c:v>
                </c:pt>
                <c:pt idx="9">
                  <c:v>6</c:v>
                </c:pt>
                <c:pt idx="10">
                  <c:v>6</c:v>
                </c:pt>
                <c:pt idx="11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123196544"/>
        <c:axId val="123198080"/>
      </c:barChart>
      <c:catAx>
        <c:axId val="123196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360" cap="flat" cmpd="sng" algn="ctr">
            <a:solidFill>
              <a:srgbClr val="878787"/>
            </a:solidFill>
            <a:prstDash val="solid"/>
            <a:round/>
          </a:ln>
        </c:spPr>
        <c:txPr>
          <a:bodyPr rot="-60000000" spcFirstLastPara="0" vertOverflow="ellipsis" vert="horz" wrap="square" anchor="ctr" anchorCtr="1"/>
          <a:lstStyle/>
          <a:p>
            <a:pPr>
              <a:defRPr lang="pt-BR" sz="800" b="0" i="0" u="none" strike="noStrike" kern="1200" spc="-1" baseline="0">
                <a:solidFill>
                  <a:srgbClr val="000000"/>
                </a:solidFill>
                <a:latin typeface="Century Gothic" panose="020B0502020202020204"/>
                <a:ea typeface="+mn-ea"/>
                <a:cs typeface="+mn-cs"/>
              </a:defRPr>
            </a:pPr>
          </a:p>
        </c:txPr>
        <c:crossAx val="123198080"/>
        <c:crosses val="autoZero"/>
        <c:auto val="1"/>
        <c:lblAlgn val="ctr"/>
        <c:lblOffset val="100"/>
        <c:noMultiLvlLbl val="1"/>
      </c:catAx>
      <c:valAx>
        <c:axId val="123198080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one"/>
        <c:txPr>
          <a:bodyPr rot="-60000000" spcFirstLastPara="0" vertOverflow="ellipsis" vert="horz" wrap="square" anchor="ctr" anchorCtr="1"/>
          <a:lstStyle/>
          <a:p>
            <a:pPr>
              <a:defRPr lang="pt-BR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12319654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 rot="0" spcFirstLastPara="0" vertOverflow="ellipsis" vert="horz" wrap="square" anchor="ctr" anchorCtr="1"/>
          <a:lstStyle/>
          <a:p>
            <a:pPr>
              <a:defRPr lang="pt-BR" sz="7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</a:p>
        </c:txPr>
      </c:dTable>
      <c:spPr>
        <a:noFill/>
        <a:ln w="9360">
          <a:noFill/>
          <a:round/>
        </a:ln>
        <a:effectLst/>
      </c:spPr>
    </c:plotArea>
    <c:plotVisOnly val="1"/>
    <c:dispBlanksAs val="gap"/>
    <c:showDLblsOverMax val="1"/>
  </c:chart>
  <c:spPr>
    <a:solidFill>
      <a:srgbClr val="FFFFFF"/>
    </a:solidFill>
    <a:ln>
      <a:noFill/>
    </a:ln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hart5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58803812716036"/>
          <c:y val="0.0529592032177744"/>
          <c:w val="0.617890436786425"/>
          <c:h val="0.54108408350890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PIBID_Diversidade!$B$66</c:f>
              <c:strCache>
                <c:ptCount val="1"/>
                <c:pt idx="0">
                  <c:v>INTERCULTURAL INDÍGENA - CIÊNCIAS DA NATUREZA E MATEMÁTICA / CAMPUS DOURADOS - UNIDADE II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800" b="0" i="0" u="none" strike="noStrike" kern="1200" spc="-1" baseline="0">
                    <a:solidFill>
                      <a:srgbClr val="000000"/>
                    </a:solidFill>
                    <a:latin typeface="Century Gothic" panose="020B0502020202020204"/>
                    <a:ea typeface="+mn-ea"/>
                    <a:cs typeface="+mn-cs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strRef>
              <c:f>PIBID_Diversidade!$C$65:$N$65</c:f>
              <c:strCache>
                <c:ptCount val="12"/>
                <c:pt idx="0">
                  <c:v>Jan</c:v>
                </c:pt>
                <c:pt idx="1">
                  <c:v>Fev</c:v>
                </c:pt>
                <c:pt idx="2">
                  <c:v>Mar</c:v>
                </c:pt>
                <c:pt idx="3">
                  <c:v>Abr</c:v>
                </c:pt>
                <c:pt idx="4">
                  <c:v>Mai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Set</c:v>
                </c:pt>
                <c:pt idx="9">
                  <c:v>Out</c:v>
                </c:pt>
                <c:pt idx="10">
                  <c:v>Nov</c:v>
                </c:pt>
                <c:pt idx="11">
                  <c:v>Dez</c:v>
                </c:pt>
              </c:strCache>
            </c:strRef>
          </c:cat>
          <c:val>
            <c:numRef>
              <c:f>PIBID_Diversidade!$C$66:$N$66</c:f>
              <c:numCache>
                <c:formatCode>#,##0_ ;\-#,##0\ </c:formatCode>
                <c:ptCount val="12"/>
                <c:pt idx="0">
                  <c:v>5</c:v>
                </c:pt>
                <c:pt idx="1">
                  <c:v>5</c:v>
                </c:pt>
                <c:pt idx="2">
                  <c:v>6</c:v>
                </c:pt>
                <c:pt idx="3">
                  <c:v>6</c:v>
                </c:pt>
                <c:pt idx="4">
                  <c:v>6</c:v>
                </c:pt>
                <c:pt idx="5">
                  <c:v>6</c:v>
                </c:pt>
                <c:pt idx="6">
                  <c:v>6</c:v>
                </c:pt>
                <c:pt idx="7">
                  <c:v>6</c:v>
                </c:pt>
                <c:pt idx="8">
                  <c:v>6</c:v>
                </c:pt>
                <c:pt idx="9">
                  <c:v>6</c:v>
                </c:pt>
                <c:pt idx="10">
                  <c:v>6</c:v>
                </c:pt>
                <c:pt idx="11">
                  <c:v>6</c:v>
                </c:pt>
              </c:numCache>
            </c:numRef>
          </c:val>
        </c:ser>
        <c:ser>
          <c:idx val="1"/>
          <c:order val="1"/>
          <c:tx>
            <c:strRef>
              <c:f>PIBID_Diversidade!$B$67</c:f>
              <c:strCache>
                <c:ptCount val="1"/>
                <c:pt idx="0">
                  <c:v>INTERCULTURAL INDÍGENA - CIÊNCIAS HUMANAS E SOCIAIS / CAMPUS DOURADOS - UNIDADE II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800" b="0" i="0" u="none" strike="noStrike" kern="1200" spc="-1" baseline="0">
                    <a:solidFill>
                      <a:srgbClr val="000000"/>
                    </a:solidFill>
                    <a:latin typeface="Century Gothic" panose="020B0502020202020204"/>
                    <a:ea typeface="+mn-ea"/>
                    <a:cs typeface="+mn-cs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strRef>
              <c:f>PIBID_Diversidade!$C$65:$N$65</c:f>
              <c:strCache>
                <c:ptCount val="12"/>
                <c:pt idx="0">
                  <c:v>Jan</c:v>
                </c:pt>
                <c:pt idx="1">
                  <c:v>Fev</c:v>
                </c:pt>
                <c:pt idx="2">
                  <c:v>Mar</c:v>
                </c:pt>
                <c:pt idx="3">
                  <c:v>Abr</c:v>
                </c:pt>
                <c:pt idx="4">
                  <c:v>Mai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Set</c:v>
                </c:pt>
                <c:pt idx="9">
                  <c:v>Out</c:v>
                </c:pt>
                <c:pt idx="10">
                  <c:v>Nov</c:v>
                </c:pt>
                <c:pt idx="11">
                  <c:v>Dez</c:v>
                </c:pt>
              </c:strCache>
            </c:strRef>
          </c:cat>
          <c:val>
            <c:numRef>
              <c:f>PIBID_Diversidade!$C$67:$N$67</c:f>
              <c:numCache>
                <c:formatCode>#,##0_ ;\-#,##0\ </c:formatCode>
                <c:ptCount val="12"/>
                <c:pt idx="0">
                  <c:v>4</c:v>
                </c:pt>
                <c:pt idx="1">
                  <c:v>4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</c:numCache>
            </c:numRef>
          </c:val>
        </c:ser>
        <c:ser>
          <c:idx val="2"/>
          <c:order val="2"/>
          <c:tx>
            <c:strRef>
              <c:f>PIBID_Diversidade!$B$68</c:f>
              <c:strCache>
                <c:ptCount val="1"/>
                <c:pt idx="0">
                  <c:v>INTERCULTURAL INDÍGENA - LINGUAGENS E CÓDIGOS / CAMPUS DOURADOS - UNIDADE II</c:v>
                </c:pt>
              </c:strCache>
            </c:strRef>
          </c:tx>
          <c:spPr>
            <a:solidFill>
              <a:srgbClr val="9BBB59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800" b="0" i="0" u="none" strike="noStrike" kern="1200" spc="-1" baseline="0">
                    <a:solidFill>
                      <a:srgbClr val="000000"/>
                    </a:solidFill>
                    <a:latin typeface="Century Gothic" panose="020B0502020202020204"/>
                    <a:ea typeface="+mn-ea"/>
                    <a:cs typeface="+mn-cs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strRef>
              <c:f>PIBID_Diversidade!$C$65:$N$65</c:f>
              <c:strCache>
                <c:ptCount val="12"/>
                <c:pt idx="0">
                  <c:v>Jan</c:v>
                </c:pt>
                <c:pt idx="1">
                  <c:v>Fev</c:v>
                </c:pt>
                <c:pt idx="2">
                  <c:v>Mar</c:v>
                </c:pt>
                <c:pt idx="3">
                  <c:v>Abr</c:v>
                </c:pt>
                <c:pt idx="4">
                  <c:v>Mai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Set</c:v>
                </c:pt>
                <c:pt idx="9">
                  <c:v>Out</c:v>
                </c:pt>
                <c:pt idx="10">
                  <c:v>Nov</c:v>
                </c:pt>
                <c:pt idx="11">
                  <c:v>Dez</c:v>
                </c:pt>
              </c:strCache>
            </c:strRef>
          </c:cat>
          <c:val>
            <c:numRef>
              <c:f>PIBID_Diversidade!$C$68:$N$68</c:f>
              <c:numCache>
                <c:formatCode>#,##0_ ;\-#,##0\ </c:formatCode>
                <c:ptCount val="12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</c:numCache>
            </c:numRef>
          </c:val>
        </c:ser>
        <c:ser>
          <c:idx val="3"/>
          <c:order val="3"/>
          <c:tx>
            <c:strRef>
              <c:f>PIBID_Diversidade!$B$69</c:f>
              <c:strCache>
                <c:ptCount val="1"/>
                <c:pt idx="0">
                  <c:v>Total Geral</c:v>
                </c:pt>
              </c:strCache>
            </c:strRef>
          </c:tx>
          <c:spPr>
            <a:noFill/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800" b="0" i="0" u="none" strike="noStrike" kern="1200" spc="-1" baseline="0">
                    <a:solidFill>
                      <a:srgbClr val="000000"/>
                    </a:solidFill>
                    <a:latin typeface="Century Gothic" panose="020B0502020202020204"/>
                    <a:ea typeface="+mn-ea"/>
                    <a:cs typeface="+mn-cs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strRef>
              <c:f>PIBID_Diversidade!$C$65:$N$65</c:f>
              <c:strCache>
                <c:ptCount val="12"/>
                <c:pt idx="0">
                  <c:v>Jan</c:v>
                </c:pt>
                <c:pt idx="1">
                  <c:v>Fev</c:v>
                </c:pt>
                <c:pt idx="2">
                  <c:v>Mar</c:v>
                </c:pt>
                <c:pt idx="3">
                  <c:v>Abr</c:v>
                </c:pt>
                <c:pt idx="4">
                  <c:v>Mai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Set</c:v>
                </c:pt>
                <c:pt idx="9">
                  <c:v>Out</c:v>
                </c:pt>
                <c:pt idx="10">
                  <c:v>Nov</c:v>
                </c:pt>
                <c:pt idx="11">
                  <c:v>Dez</c:v>
                </c:pt>
              </c:strCache>
            </c:strRef>
          </c:cat>
          <c:val>
            <c:numRef>
              <c:f>PIBID_Diversidade!$C$69:$N$69</c:f>
              <c:numCache>
                <c:formatCode>#,##0_ ;\-#,##0\ </c:formatCode>
                <c:ptCount val="12"/>
                <c:pt idx="0">
                  <c:v>11</c:v>
                </c:pt>
                <c:pt idx="1">
                  <c:v>11</c:v>
                </c:pt>
                <c:pt idx="2">
                  <c:v>11</c:v>
                </c:pt>
                <c:pt idx="3">
                  <c:v>11</c:v>
                </c:pt>
                <c:pt idx="4">
                  <c:v>11</c:v>
                </c:pt>
                <c:pt idx="5">
                  <c:v>11</c:v>
                </c:pt>
                <c:pt idx="6">
                  <c:v>11</c:v>
                </c:pt>
                <c:pt idx="7">
                  <c:v>11</c:v>
                </c:pt>
                <c:pt idx="8">
                  <c:v>11</c:v>
                </c:pt>
                <c:pt idx="9">
                  <c:v>11</c:v>
                </c:pt>
                <c:pt idx="10">
                  <c:v>11</c:v>
                </c:pt>
                <c:pt idx="11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123344000"/>
        <c:axId val="123345536"/>
      </c:barChart>
      <c:catAx>
        <c:axId val="123344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360" cap="flat" cmpd="sng" algn="ctr">
            <a:solidFill>
              <a:srgbClr val="878787"/>
            </a:solidFill>
            <a:prstDash val="solid"/>
            <a:round/>
          </a:ln>
        </c:spPr>
        <c:txPr>
          <a:bodyPr rot="-60000000" spcFirstLastPara="0" vertOverflow="ellipsis" vert="horz" wrap="square" anchor="ctr" anchorCtr="1"/>
          <a:lstStyle/>
          <a:p>
            <a:pPr>
              <a:defRPr lang="pt-BR" sz="800" b="0" i="0" u="none" strike="noStrike" kern="1200" spc="-1" baseline="0">
                <a:solidFill>
                  <a:srgbClr val="000000"/>
                </a:solidFill>
                <a:latin typeface="Century Gothic" panose="020B0502020202020204"/>
                <a:ea typeface="+mn-ea"/>
                <a:cs typeface="+mn-cs"/>
              </a:defRPr>
            </a:pPr>
          </a:p>
        </c:txPr>
        <c:crossAx val="123345536"/>
        <c:crosses val="autoZero"/>
        <c:auto val="1"/>
        <c:lblAlgn val="ctr"/>
        <c:lblOffset val="100"/>
        <c:noMultiLvlLbl val="1"/>
      </c:catAx>
      <c:valAx>
        <c:axId val="123345536"/>
        <c:scaling>
          <c:orientation val="minMax"/>
          <c:min val="0"/>
        </c:scaling>
        <c:delete val="1"/>
        <c:axPos val="l"/>
        <c:numFmt formatCode="#,##0\ ;\-#,##0\ " sourceLinked="0"/>
        <c:majorTickMark val="out"/>
        <c:minorTickMark val="none"/>
        <c:tickLblPos val="none"/>
        <c:txPr>
          <a:bodyPr rot="-60000000" spcFirstLastPara="0" vertOverflow="ellipsis" vert="horz" wrap="square" anchor="ctr" anchorCtr="1"/>
          <a:lstStyle/>
          <a:p>
            <a:pPr>
              <a:defRPr lang="pt-BR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12334400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 rot="0" spcFirstLastPara="0" vertOverflow="ellipsis" vert="horz" wrap="square" anchor="ctr" anchorCtr="1"/>
          <a:lstStyle/>
          <a:p>
            <a:pPr>
              <a:defRPr lang="pt-BR" sz="7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</a:p>
        </c:txPr>
      </c:dTable>
      <c:spPr>
        <a:noFill/>
        <a:ln w="9360">
          <a:noFill/>
          <a:round/>
        </a:ln>
        <a:effectLst/>
      </c:spPr>
    </c:plotArea>
    <c:plotVisOnly val="1"/>
    <c:dispBlanksAs val="gap"/>
    <c:showDLblsOverMax val="1"/>
  </c:chart>
  <c:spPr>
    <a:solidFill>
      <a:srgbClr val="FFFFFF"/>
    </a:solidFill>
    <a:ln>
      <a:noFill/>
    </a:ln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hart5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51084411997204"/>
          <c:y val="0"/>
          <c:w val="0.617890436786425"/>
          <c:h val="0.54109654578509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PIBID_Diversidade!$B$90</c:f>
              <c:strCache>
                <c:ptCount val="1"/>
                <c:pt idx="0">
                  <c:v>INTERCULTURAL INDÍGENA - CIÊNCIAS DA NATUREZA E MATEMÁTICA / CAMPUS DOURADOS - UNIDADE II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800" b="0" i="0" u="none" strike="noStrike" kern="1200" spc="-1" baseline="0">
                    <a:solidFill>
                      <a:srgbClr val="000000"/>
                    </a:solidFill>
                    <a:latin typeface="Century Gothic" panose="020B0502020202020204"/>
                    <a:ea typeface="+mn-ea"/>
                    <a:cs typeface="+mn-cs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strRef>
              <c:f>PIBID_Diversidade!$C$103:$N$103</c:f>
              <c:strCache>
                <c:ptCount val="12"/>
                <c:pt idx="0">
                  <c:v>Jan</c:v>
                </c:pt>
                <c:pt idx="1">
                  <c:v>Fev</c:v>
                </c:pt>
                <c:pt idx="2">
                  <c:v>Mar</c:v>
                </c:pt>
                <c:pt idx="3">
                  <c:v>Abr</c:v>
                </c:pt>
                <c:pt idx="4">
                  <c:v>Mai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Set</c:v>
                </c:pt>
                <c:pt idx="9">
                  <c:v>Out</c:v>
                </c:pt>
                <c:pt idx="10">
                  <c:v>Nov</c:v>
                </c:pt>
                <c:pt idx="11">
                  <c:v>Dez</c:v>
                </c:pt>
              </c:strCache>
            </c:strRef>
          </c:cat>
          <c:val>
            <c:numRef>
              <c:f>PIBID_Diversidade!$C$90:$N$90</c:f>
              <c:numCache>
                <c:formatCode>#,##0_ ;\-#,##0\ </c:formatCode>
                <c:ptCount val="12"/>
                <c:pt idx="0">
                  <c:v>41</c:v>
                </c:pt>
                <c:pt idx="1">
                  <c:v>41</c:v>
                </c:pt>
                <c:pt idx="2">
                  <c:v>41</c:v>
                </c:pt>
                <c:pt idx="3">
                  <c:v>41</c:v>
                </c:pt>
                <c:pt idx="4">
                  <c:v>41</c:v>
                </c:pt>
                <c:pt idx="5">
                  <c:v>41</c:v>
                </c:pt>
                <c:pt idx="6">
                  <c:v>38</c:v>
                </c:pt>
                <c:pt idx="7">
                  <c:v>38</c:v>
                </c:pt>
                <c:pt idx="8">
                  <c:v>38</c:v>
                </c:pt>
                <c:pt idx="9">
                  <c:v>39</c:v>
                </c:pt>
                <c:pt idx="10">
                  <c:v>39</c:v>
                </c:pt>
                <c:pt idx="11">
                  <c:v>39</c:v>
                </c:pt>
              </c:numCache>
            </c:numRef>
          </c:val>
        </c:ser>
        <c:ser>
          <c:idx val="1"/>
          <c:order val="1"/>
          <c:tx>
            <c:strRef>
              <c:f>PIBID_Diversidade!$B$91</c:f>
              <c:strCache>
                <c:ptCount val="1"/>
                <c:pt idx="0">
                  <c:v>INTERCULTURAL INDÍGENA - CIÊNCIAS HUMANAS / CAMPUS DOURADOS - UNIDADE II</c:v>
                </c:pt>
              </c:strCache>
            </c:strRef>
          </c:tx>
          <c:spPr>
            <a:gradFill>
              <a:gsLst>
                <a:gs pos="0">
                  <a:srgbClr val="E30000"/>
                </a:gs>
                <a:gs pos="100000">
                  <a:srgbClr val="760303"/>
                </a:gs>
              </a:gsLst>
              <a:lin ang="5400000" scaled="0"/>
            </a:gra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800" b="0" i="0" u="none" strike="noStrike" kern="1200" spc="-1" baseline="0">
                    <a:solidFill>
                      <a:srgbClr val="000000"/>
                    </a:solidFill>
                    <a:latin typeface="Century Gothic" panose="020B0502020202020204"/>
                    <a:ea typeface="+mn-ea"/>
                    <a:cs typeface="+mn-cs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strRef>
              <c:f>PIBID_Diversidade!$C$103:$N$103</c:f>
              <c:strCache>
                <c:ptCount val="12"/>
                <c:pt idx="0">
                  <c:v>Jan</c:v>
                </c:pt>
                <c:pt idx="1">
                  <c:v>Fev</c:v>
                </c:pt>
                <c:pt idx="2">
                  <c:v>Mar</c:v>
                </c:pt>
                <c:pt idx="3">
                  <c:v>Abr</c:v>
                </c:pt>
                <c:pt idx="4">
                  <c:v>Mai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Set</c:v>
                </c:pt>
                <c:pt idx="9">
                  <c:v>Out</c:v>
                </c:pt>
                <c:pt idx="10">
                  <c:v>Nov</c:v>
                </c:pt>
                <c:pt idx="11">
                  <c:v>Dez</c:v>
                </c:pt>
              </c:strCache>
            </c:strRef>
          </c:cat>
          <c:val>
            <c:numRef>
              <c:f>PIBID_Diversidade!$C$91:$N$91</c:f>
              <c:numCache>
                <c:formatCode>#,##0_ ;\-#,##0\ </c:formatCode>
                <c:ptCount val="12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</c:ser>
        <c:ser>
          <c:idx val="2"/>
          <c:order val="2"/>
          <c:tx>
            <c:strRef>
              <c:f>PIBID_Diversidade!$B$92</c:f>
              <c:strCache>
                <c:ptCount val="1"/>
                <c:pt idx="0">
                  <c:v>INTERCULTURAL INDÍGENA - CIÊNCIAS HUMANAS E SOCIAIS / CAMPUS DOURADOS - UNIDADE II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800" b="0" i="0" u="none" strike="noStrike" kern="1200" spc="-1" baseline="0">
                    <a:solidFill>
                      <a:srgbClr val="000000"/>
                    </a:solidFill>
                    <a:latin typeface="Century Gothic" panose="020B0502020202020204"/>
                    <a:ea typeface="+mn-ea"/>
                    <a:cs typeface="+mn-cs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strRef>
              <c:f>PIBID_Diversidade!$C$103:$N$103</c:f>
              <c:strCache>
                <c:ptCount val="12"/>
                <c:pt idx="0">
                  <c:v>Jan</c:v>
                </c:pt>
                <c:pt idx="1">
                  <c:v>Fev</c:v>
                </c:pt>
                <c:pt idx="2">
                  <c:v>Mar</c:v>
                </c:pt>
                <c:pt idx="3">
                  <c:v>Abr</c:v>
                </c:pt>
                <c:pt idx="4">
                  <c:v>Mai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Set</c:v>
                </c:pt>
                <c:pt idx="9">
                  <c:v>Out</c:v>
                </c:pt>
                <c:pt idx="10">
                  <c:v>Nov</c:v>
                </c:pt>
                <c:pt idx="11">
                  <c:v>Dez</c:v>
                </c:pt>
              </c:strCache>
            </c:strRef>
          </c:cat>
          <c:val>
            <c:numRef>
              <c:f>PIBID_Diversidade!$C$92:$N$92</c:f>
              <c:numCache>
                <c:formatCode>#,##0_ ;\-#,##0\ </c:formatCode>
                <c:ptCount val="12"/>
                <c:pt idx="0">
                  <c:v>32</c:v>
                </c:pt>
                <c:pt idx="1">
                  <c:v>32</c:v>
                </c:pt>
                <c:pt idx="2">
                  <c:v>32</c:v>
                </c:pt>
                <c:pt idx="3">
                  <c:v>32</c:v>
                </c:pt>
                <c:pt idx="4">
                  <c:v>32</c:v>
                </c:pt>
                <c:pt idx="5">
                  <c:v>31</c:v>
                </c:pt>
                <c:pt idx="6">
                  <c:v>35</c:v>
                </c:pt>
                <c:pt idx="7">
                  <c:v>35</c:v>
                </c:pt>
                <c:pt idx="8">
                  <c:v>35</c:v>
                </c:pt>
                <c:pt idx="9">
                  <c:v>35</c:v>
                </c:pt>
                <c:pt idx="10">
                  <c:v>35</c:v>
                </c:pt>
                <c:pt idx="11">
                  <c:v>35</c:v>
                </c:pt>
              </c:numCache>
            </c:numRef>
          </c:val>
        </c:ser>
        <c:ser>
          <c:idx val="3"/>
          <c:order val="3"/>
          <c:tx>
            <c:strRef>
              <c:f>PIBID_Diversidade!$B$94</c:f>
              <c:strCache>
                <c:ptCount val="1"/>
                <c:pt idx="0">
                  <c:v>Total Geral⁽¹⁾ </c:v>
                </c:pt>
              </c:strCache>
            </c:strRef>
          </c:tx>
          <c:spPr>
            <a:noFill/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800" b="0" i="0" u="none" strike="noStrike" kern="1200" spc="-1" baseline="0">
                    <a:solidFill>
                      <a:srgbClr val="000000"/>
                    </a:solidFill>
                    <a:latin typeface="Century Gothic" panose="020B0502020202020204"/>
                    <a:ea typeface="+mn-ea"/>
                    <a:cs typeface="+mn-cs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strRef>
              <c:f>PIBID_Diversidade!$C$103:$N$103</c:f>
              <c:strCache>
                <c:ptCount val="12"/>
                <c:pt idx="0">
                  <c:v>Jan</c:v>
                </c:pt>
                <c:pt idx="1">
                  <c:v>Fev</c:v>
                </c:pt>
                <c:pt idx="2">
                  <c:v>Mar</c:v>
                </c:pt>
                <c:pt idx="3">
                  <c:v>Abr</c:v>
                </c:pt>
                <c:pt idx="4">
                  <c:v>Mai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Set</c:v>
                </c:pt>
                <c:pt idx="9">
                  <c:v>Out</c:v>
                </c:pt>
                <c:pt idx="10">
                  <c:v>Nov</c:v>
                </c:pt>
                <c:pt idx="11">
                  <c:v>Dez</c:v>
                </c:pt>
              </c:strCache>
            </c:strRef>
          </c:cat>
          <c:val>
            <c:numRef>
              <c:f>PIBID_Diversidade!$C$94:$N$94</c:f>
              <c:numCache>
                <c:formatCode>#,##0_ ;\-#,##0\ </c:formatCode>
                <c:ptCount val="12"/>
                <c:pt idx="0">
                  <c:v>90</c:v>
                </c:pt>
                <c:pt idx="1">
                  <c:v>90</c:v>
                </c:pt>
                <c:pt idx="2">
                  <c:v>90</c:v>
                </c:pt>
                <c:pt idx="3">
                  <c:v>90</c:v>
                </c:pt>
                <c:pt idx="4">
                  <c:v>90</c:v>
                </c:pt>
                <c:pt idx="5">
                  <c:v>89</c:v>
                </c:pt>
                <c:pt idx="6">
                  <c:v>90</c:v>
                </c:pt>
                <c:pt idx="7">
                  <c:v>90</c:v>
                </c:pt>
                <c:pt idx="8">
                  <c:v>90</c:v>
                </c:pt>
                <c:pt idx="9">
                  <c:v>91</c:v>
                </c:pt>
                <c:pt idx="10">
                  <c:v>91</c:v>
                </c:pt>
                <c:pt idx="11">
                  <c:v>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124597376"/>
        <c:axId val="124598912"/>
      </c:barChart>
      <c:catAx>
        <c:axId val="124597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360" cap="flat" cmpd="sng" algn="ctr">
            <a:solidFill>
              <a:srgbClr val="878787"/>
            </a:solidFill>
            <a:prstDash val="solid"/>
            <a:round/>
          </a:ln>
        </c:spPr>
        <c:txPr>
          <a:bodyPr rot="-60000000" spcFirstLastPara="0" vertOverflow="ellipsis" vert="horz" wrap="square" anchor="ctr" anchorCtr="1"/>
          <a:lstStyle/>
          <a:p>
            <a:pPr>
              <a:defRPr lang="pt-BR" sz="800" b="0" i="0" u="none" strike="noStrike" kern="1200" spc="-1" baseline="0">
                <a:solidFill>
                  <a:srgbClr val="000000"/>
                </a:solidFill>
                <a:latin typeface="Century Gothic" panose="020B0502020202020204"/>
                <a:ea typeface="+mn-ea"/>
                <a:cs typeface="+mn-cs"/>
              </a:defRPr>
            </a:pPr>
          </a:p>
        </c:txPr>
        <c:crossAx val="124598912"/>
        <c:crosses val="autoZero"/>
        <c:auto val="1"/>
        <c:lblAlgn val="ctr"/>
        <c:lblOffset val="100"/>
        <c:noMultiLvlLbl val="1"/>
      </c:catAx>
      <c:valAx>
        <c:axId val="124598912"/>
        <c:scaling>
          <c:orientation val="minMax"/>
          <c:max val="100"/>
          <c:min val="0"/>
        </c:scaling>
        <c:delete val="1"/>
        <c:axPos val="l"/>
        <c:numFmt formatCode="#,##0\ ;\-#,##0\ " sourceLinked="0"/>
        <c:majorTickMark val="out"/>
        <c:minorTickMark val="none"/>
        <c:tickLblPos val="none"/>
        <c:txPr>
          <a:bodyPr rot="-60000000" spcFirstLastPara="0" vertOverflow="ellipsis" vert="horz" wrap="square" anchor="ctr" anchorCtr="1"/>
          <a:lstStyle/>
          <a:p>
            <a:pPr>
              <a:defRPr lang="pt-BR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12459737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 rot="0" spcFirstLastPara="0" vertOverflow="ellipsis" vert="horz" wrap="square" anchor="ctr" anchorCtr="1"/>
          <a:lstStyle/>
          <a:p>
            <a:pPr>
              <a:defRPr lang="pt-BR" sz="7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</a:p>
        </c:txPr>
      </c:dTable>
      <c:spPr>
        <a:noFill/>
        <a:ln w="9360">
          <a:noFill/>
          <a:round/>
        </a:ln>
        <a:effectLst/>
      </c:spPr>
    </c:plotArea>
    <c:plotVisOnly val="1"/>
    <c:dispBlanksAs val="gap"/>
    <c:showDLblsOverMax val="1"/>
  </c:chart>
  <c:spPr>
    <a:solidFill>
      <a:srgbClr val="FFFFFF"/>
    </a:solidFill>
    <a:ln>
      <a:noFill/>
    </a:ln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hart5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PIBID_Diversidade!$B$36</c:f>
              <c:strCache>
                <c:ptCount val="1"/>
                <c:pt idx="0">
                  <c:v>Total PIBID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0" vertOverflow="ellipsis" vert="horz" wrap="square" lIns="38100" tIns="19050" rIns="38100" bIns="19050" anchor="ctr" anchorCtr="1"/>
              <a:lstStyle/>
              <a:p>
                <a:pPr>
                  <a:defRPr lang="pt-BR" sz="700" b="0" i="0" u="none" strike="noStrike" kern="1200" spc="-1" baseline="0">
                    <a:solidFill>
                      <a:srgbClr val="000000"/>
                    </a:solidFill>
                    <a:latin typeface="Century Gothic" panose="020B0502020202020204"/>
                    <a:ea typeface="+mn-ea"/>
                    <a:cs typeface="+mn-cs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strRef>
              <c:f>PIBID_Diversidade!$C$54:$N$54</c:f>
              <c:strCache>
                <c:ptCount val="12"/>
                <c:pt idx="0">
                  <c:v>Jan</c:v>
                </c:pt>
                <c:pt idx="1">
                  <c:v>Fev</c:v>
                </c:pt>
                <c:pt idx="2">
                  <c:v>Mar</c:v>
                </c:pt>
                <c:pt idx="3">
                  <c:v>Abr</c:v>
                </c:pt>
                <c:pt idx="4">
                  <c:v>Mai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Set</c:v>
                </c:pt>
                <c:pt idx="9">
                  <c:v>Out</c:v>
                </c:pt>
                <c:pt idx="10">
                  <c:v>Nov</c:v>
                </c:pt>
                <c:pt idx="11">
                  <c:v>Dez</c:v>
                </c:pt>
              </c:strCache>
            </c:strRef>
          </c:cat>
          <c:val>
            <c:numRef>
              <c:f>PIBID_Diversidade!$C$108:$N$108</c:f>
              <c:numCache>
                <c:formatCode>"R$ "#,##0;"-R$ "#,##0</c:formatCode>
                <c:ptCount val="12"/>
                <c:pt idx="0">
                  <c:v>36000</c:v>
                </c:pt>
                <c:pt idx="1">
                  <c:v>36000</c:v>
                </c:pt>
                <c:pt idx="2">
                  <c:v>36000</c:v>
                </c:pt>
                <c:pt idx="3">
                  <c:v>36000</c:v>
                </c:pt>
                <c:pt idx="4">
                  <c:v>36000</c:v>
                </c:pt>
                <c:pt idx="5">
                  <c:v>35600</c:v>
                </c:pt>
                <c:pt idx="6">
                  <c:v>28000</c:v>
                </c:pt>
                <c:pt idx="7">
                  <c:v>34000</c:v>
                </c:pt>
                <c:pt idx="8">
                  <c:v>36000</c:v>
                </c:pt>
                <c:pt idx="9">
                  <c:v>36000</c:v>
                </c:pt>
                <c:pt idx="10">
                  <c:v>36000</c:v>
                </c:pt>
                <c:pt idx="11">
                  <c:v>36000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overlap val="100"/>
        <c:axId val="125010304"/>
        <c:axId val="125011840"/>
      </c:barChart>
      <c:catAx>
        <c:axId val="125010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360" cap="flat" cmpd="sng" algn="ctr">
            <a:solidFill>
              <a:srgbClr val="878787"/>
            </a:solidFill>
            <a:prstDash val="solid"/>
            <a:round/>
          </a:ln>
        </c:spPr>
        <c:txPr>
          <a:bodyPr rot="-60000000" spcFirstLastPara="0" vertOverflow="ellipsis" vert="horz" wrap="square" anchor="ctr" anchorCtr="1"/>
          <a:lstStyle/>
          <a:p>
            <a:pPr>
              <a:defRPr lang="pt-BR" sz="700" b="0" i="0" u="none" strike="noStrike" kern="1200" spc="-1" baseline="0">
                <a:solidFill>
                  <a:srgbClr val="000000"/>
                </a:solidFill>
                <a:latin typeface="Century Gothic" panose="020B0502020202020204"/>
                <a:ea typeface="+mn-ea"/>
                <a:cs typeface="+mn-cs"/>
              </a:defRPr>
            </a:pPr>
          </a:p>
        </c:txPr>
        <c:crossAx val="125011840"/>
        <c:crosses val="autoZero"/>
        <c:auto val="1"/>
        <c:lblAlgn val="ctr"/>
        <c:lblOffset val="100"/>
        <c:noMultiLvlLbl val="1"/>
      </c:catAx>
      <c:valAx>
        <c:axId val="125011840"/>
        <c:scaling>
          <c:orientation val="minMax"/>
        </c:scaling>
        <c:delete val="1"/>
        <c:axPos val="l"/>
        <c:numFmt formatCode="&quot;R$ &quot;#,##0;&quot;-R$ &quot;#,##0" sourceLinked="0"/>
        <c:majorTickMark val="out"/>
        <c:minorTickMark val="none"/>
        <c:tickLblPos val="none"/>
        <c:txPr>
          <a:bodyPr rot="-60000000" spcFirstLastPara="0" vertOverflow="ellipsis" vert="horz" wrap="square" anchor="ctr" anchorCtr="1"/>
          <a:lstStyle/>
          <a:p>
            <a:pPr>
              <a:defRPr lang="pt-BR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125010304"/>
        <c:crosses val="autoZero"/>
        <c:crossBetween val="between"/>
      </c:valAx>
      <c:spPr>
        <a:noFill/>
        <a:ln w="9360">
          <a:noFill/>
          <a:round/>
        </a:ln>
        <a:effectLst/>
      </c:spPr>
    </c:plotArea>
    <c:plotVisOnly val="1"/>
    <c:dispBlanksAs val="gap"/>
    <c:showDLblsOverMax val="1"/>
  </c:chart>
  <c:spPr>
    <a:solidFill>
      <a:srgbClr val="FFFFFF"/>
    </a:solidFill>
    <a:ln>
      <a:noFill/>
    </a:ln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857778538422043"/>
          <c:y val="0.00915598468453471"/>
          <c:w val="0.911654971761082"/>
          <c:h val="0.85660063259530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'bolsa monitoria'!$B$93</c:f>
              <c:strCache>
                <c:ptCount val="1"/>
                <c:pt idx="0">
                  <c:v>Total Geral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1000" b="0" i="0" u="none" strike="noStrike" kern="1200" spc="-1" baseline="0">
                    <a:solidFill>
                      <a:srgbClr val="000000"/>
                    </a:solidFill>
                    <a:latin typeface="Century Gothic" panose="020B0502020202020204"/>
                    <a:ea typeface="+mn-ea"/>
                    <a:cs typeface="+mn-cs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strRef>
              <c:f>'bolsa monitoria'!$D$231:$O$231</c:f>
              <c:strCache>
                <c:ptCount val="12"/>
                <c:pt idx="0">
                  <c:v>Jan/Fev</c:v>
                </c:pt>
                <c:pt idx="1">
                  <c:v>Fev/Mar</c:v>
                </c:pt>
                <c:pt idx="2">
                  <c:v>Mar/Abril</c:v>
                </c:pt>
                <c:pt idx="3">
                  <c:v>Abr/Mai⁽¹⁾</c:v>
                </c:pt>
                <c:pt idx="4">
                  <c:v>Mai/Jun</c:v>
                </c:pt>
                <c:pt idx="5">
                  <c:v>Jun/Jul</c:v>
                </c:pt>
                <c:pt idx="6">
                  <c:v>Jul/Ago</c:v>
                </c:pt>
                <c:pt idx="7">
                  <c:v>Ago/Set</c:v>
                </c:pt>
                <c:pt idx="8">
                  <c:v>Set/Out⁽²⁾</c:v>
                </c:pt>
                <c:pt idx="9">
                  <c:v>Out/Nov</c:v>
                </c:pt>
                <c:pt idx="10">
                  <c:v>Nov/Dez</c:v>
                </c:pt>
                <c:pt idx="11">
                  <c:v>Dez/Jan</c:v>
                </c:pt>
              </c:strCache>
            </c:strRef>
          </c:cat>
          <c:val>
            <c:numRef>
              <c:f>'bolsa monitoria'!$D$266:$O$266</c:f>
              <c:numCache>
                <c:formatCode>[$R$-416]\ #,##0.00;\-[$R$-416]\ #,##0.00</c:formatCode>
                <c:ptCount val="12"/>
                <c:pt idx="0">
                  <c:v>2000</c:v>
                </c:pt>
                <c:pt idx="1">
                  <c:v>2000</c:v>
                </c:pt>
                <c:pt idx="2">
                  <c:v>2000</c:v>
                </c:pt>
                <c:pt idx="3">
                  <c:v>0</c:v>
                </c:pt>
                <c:pt idx="4">
                  <c:v>534</c:v>
                </c:pt>
                <c:pt idx="5">
                  <c:v>800</c:v>
                </c:pt>
                <c:pt idx="6">
                  <c:v>800</c:v>
                </c:pt>
                <c:pt idx="7">
                  <c:v>800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120463744"/>
        <c:axId val="120465280"/>
      </c:barChart>
      <c:catAx>
        <c:axId val="120463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360" cap="flat" cmpd="sng" algn="ctr">
            <a:solidFill>
              <a:srgbClr val="878787"/>
            </a:solidFill>
            <a:prstDash val="solid"/>
            <a:round/>
          </a:ln>
        </c:spPr>
        <c:txPr>
          <a:bodyPr rot="-60000000" spcFirstLastPara="0" vertOverflow="ellipsis" vert="horz" wrap="square" anchor="ctr" anchorCtr="1"/>
          <a:lstStyle/>
          <a:p>
            <a:pPr>
              <a:defRPr lang="pt-BR" sz="1000" b="0" i="0" u="none" strike="noStrike" kern="1200" spc="-1" baseline="0">
                <a:solidFill>
                  <a:srgbClr val="000000"/>
                </a:solidFill>
                <a:latin typeface="Century Gothic" panose="020B0502020202020204"/>
                <a:ea typeface="+mn-ea"/>
                <a:cs typeface="+mn-cs"/>
              </a:defRPr>
            </a:pPr>
          </a:p>
        </c:txPr>
        <c:crossAx val="120465280"/>
        <c:crosses val="autoZero"/>
        <c:auto val="1"/>
        <c:lblAlgn val="ctr"/>
        <c:lblOffset val="100"/>
        <c:noMultiLvlLbl val="1"/>
      </c:catAx>
      <c:valAx>
        <c:axId val="120465280"/>
        <c:scaling>
          <c:orientation val="minMax"/>
          <c:max val="3000"/>
        </c:scaling>
        <c:delete val="1"/>
        <c:axPos val="l"/>
        <c:numFmt formatCode="[$R$-416]\ #,##0.00;\-[$R$-416]\ #,##0.00" sourceLinked="0"/>
        <c:majorTickMark val="out"/>
        <c:minorTickMark val="none"/>
        <c:tickLblPos val="none"/>
        <c:txPr>
          <a:bodyPr rot="-60000000" spcFirstLastPara="0" vertOverflow="ellipsis" vert="horz" wrap="square" anchor="ctr" anchorCtr="1"/>
          <a:lstStyle/>
          <a:p>
            <a:pPr>
              <a:defRPr lang="pt-BR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12046374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 rot="0" spcFirstLastPara="0" vertOverflow="ellipsis" vert="horz" wrap="square" anchor="ctr" anchorCtr="1"/>
          <a:lstStyle/>
          <a:p>
            <a:pPr>
              <a:defRPr lang="pt-BR" sz="65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</a:p>
        </c:txPr>
      </c:dTable>
      <c:spPr>
        <a:noFill/>
        <a:ln w="9360">
          <a:noFill/>
          <a:round/>
        </a:ln>
        <a:effectLst/>
      </c:spPr>
    </c:plotArea>
    <c:plotVisOnly val="1"/>
    <c:dispBlanksAs val="gap"/>
    <c:showDLblsOverMax val="1"/>
  </c:chart>
  <c:spPr>
    <a:solidFill>
      <a:srgbClr val="FFFFFF"/>
    </a:solidFill>
    <a:ln>
      <a:noFill/>
    </a:ln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hart6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PIBID_Diversidade!$B$36</c:f>
              <c:strCache>
                <c:ptCount val="1"/>
                <c:pt idx="0">
                  <c:v>Total PIBID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</c:spPr>
          <c:invertIfNegative val="0"/>
          <c:dLbls>
            <c:dLbl>
              <c:idx val="0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-540000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-540000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-540000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-540000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-540000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-540000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-540000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-540000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-540000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-540000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-540000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-540000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0" vertOverflow="ellipsis" vert="horz" wrap="square" lIns="38100" tIns="19050" rIns="38100" bIns="19050" anchor="ctr" anchorCtr="1"/>
              <a:lstStyle/>
              <a:p>
                <a:pPr>
                  <a:defRPr lang="pt-BR" sz="700" b="0" i="0" u="none" strike="noStrike" kern="1200" spc="-1" baseline="0">
                    <a:solidFill>
                      <a:srgbClr val="000000"/>
                    </a:solidFill>
                    <a:latin typeface="Century Gothic" panose="020B0502020202020204"/>
                    <a:ea typeface="+mn-ea"/>
                    <a:cs typeface="+mn-cs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strRef>
              <c:f>PIBID_Diversidade!$C$30:$N$30</c:f>
              <c:strCache>
                <c:ptCount val="12"/>
                <c:pt idx="0">
                  <c:v>Jan</c:v>
                </c:pt>
                <c:pt idx="1">
                  <c:v>Fev</c:v>
                </c:pt>
                <c:pt idx="2">
                  <c:v>Mar</c:v>
                </c:pt>
                <c:pt idx="3">
                  <c:v>Abr</c:v>
                </c:pt>
                <c:pt idx="4">
                  <c:v>Mai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Set</c:v>
                </c:pt>
                <c:pt idx="9">
                  <c:v>Out</c:v>
                </c:pt>
                <c:pt idx="10">
                  <c:v>Nov</c:v>
                </c:pt>
                <c:pt idx="11">
                  <c:v>Dez</c:v>
                </c:pt>
              </c:strCache>
            </c:strRef>
          </c:cat>
          <c:val>
            <c:numRef>
              <c:f>PIBID_Diversidade!$C$58:$N$58</c:f>
              <c:numCache>
                <c:formatCode>"R$ "#,##0.00</c:formatCode>
                <c:ptCount val="12"/>
                <c:pt idx="0">
                  <c:v>5600</c:v>
                </c:pt>
                <c:pt idx="1">
                  <c:v>7000</c:v>
                </c:pt>
                <c:pt idx="2">
                  <c:v>8400</c:v>
                </c:pt>
                <c:pt idx="3">
                  <c:v>8400</c:v>
                </c:pt>
                <c:pt idx="4">
                  <c:v>8400</c:v>
                </c:pt>
                <c:pt idx="5">
                  <c:v>8400</c:v>
                </c:pt>
                <c:pt idx="6">
                  <c:v>8400</c:v>
                </c:pt>
                <c:pt idx="7">
                  <c:v>9800</c:v>
                </c:pt>
                <c:pt idx="8">
                  <c:v>8400</c:v>
                </c:pt>
                <c:pt idx="9">
                  <c:v>8400</c:v>
                </c:pt>
                <c:pt idx="10">
                  <c:v>8400</c:v>
                </c:pt>
                <c:pt idx="11">
                  <c:v>8400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overlap val="100"/>
        <c:axId val="124664448"/>
        <c:axId val="124682624"/>
      </c:barChart>
      <c:catAx>
        <c:axId val="124664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360" cap="flat" cmpd="sng" algn="ctr">
            <a:solidFill>
              <a:srgbClr val="878787"/>
            </a:solidFill>
            <a:prstDash val="solid"/>
            <a:round/>
          </a:ln>
        </c:spPr>
        <c:txPr>
          <a:bodyPr rot="-60000000" spcFirstLastPara="0" vertOverflow="ellipsis" vert="horz" wrap="square" anchor="ctr" anchorCtr="1"/>
          <a:lstStyle/>
          <a:p>
            <a:pPr>
              <a:defRPr lang="pt-BR" sz="700" b="0" i="0" u="none" strike="noStrike" kern="1200" spc="-1" baseline="0">
                <a:solidFill>
                  <a:srgbClr val="000000"/>
                </a:solidFill>
                <a:latin typeface="Century Gothic" panose="020B0502020202020204"/>
                <a:ea typeface="+mn-ea"/>
                <a:cs typeface="+mn-cs"/>
              </a:defRPr>
            </a:pPr>
          </a:p>
        </c:txPr>
        <c:crossAx val="124682624"/>
        <c:crosses val="autoZero"/>
        <c:auto val="1"/>
        <c:lblAlgn val="ctr"/>
        <c:lblOffset val="100"/>
        <c:noMultiLvlLbl val="1"/>
      </c:catAx>
      <c:valAx>
        <c:axId val="124682624"/>
        <c:scaling>
          <c:orientation val="minMax"/>
          <c:max val="40000"/>
        </c:scaling>
        <c:delete val="1"/>
        <c:axPos val="l"/>
        <c:numFmt formatCode="&quot;R$ &quot;#,##0.00" sourceLinked="0"/>
        <c:majorTickMark val="out"/>
        <c:minorTickMark val="none"/>
        <c:tickLblPos val="none"/>
        <c:txPr>
          <a:bodyPr rot="-60000000" spcFirstLastPara="0" vertOverflow="ellipsis" vert="horz" wrap="square" anchor="ctr" anchorCtr="1"/>
          <a:lstStyle/>
          <a:p>
            <a:pPr>
              <a:defRPr lang="pt-BR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124664448"/>
        <c:crosses val="autoZero"/>
        <c:crossBetween val="between"/>
      </c:valAx>
      <c:spPr>
        <a:noFill/>
        <a:ln w="9360">
          <a:noFill/>
          <a:round/>
        </a:ln>
        <a:effectLst/>
      </c:spPr>
    </c:plotArea>
    <c:plotVisOnly val="1"/>
    <c:dispBlanksAs val="gap"/>
    <c:showDLblsOverMax val="1"/>
  </c:chart>
  <c:spPr>
    <a:solidFill>
      <a:srgbClr val="FFFFFF"/>
    </a:solidFill>
    <a:ln>
      <a:noFill/>
    </a:ln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hart6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PIBID_Diversidade!$B$36</c:f>
              <c:strCache>
                <c:ptCount val="1"/>
                <c:pt idx="0">
                  <c:v>Total PIBID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</c:spPr>
          <c:invertIfNegative val="0"/>
          <c:dLbls>
            <c:dLbl>
              <c:idx val="0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-540000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-540000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-540000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-540000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-540000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-540000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-540000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-540000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-540000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-540000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-540000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-540000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0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0" vertOverflow="ellipsis" vert="horz" wrap="square" lIns="38100" tIns="19050" rIns="38100" bIns="19050" anchor="ctr" anchorCtr="1"/>
              <a:lstStyle/>
              <a:p>
                <a:pPr>
                  <a:defRPr lang="pt-BR" sz="700" b="0" i="0" u="none" strike="noStrike" kern="1200" spc="-1" baseline="0">
                    <a:solidFill>
                      <a:srgbClr val="000000"/>
                    </a:solidFill>
                    <a:latin typeface="Century Gothic" panose="020B0502020202020204"/>
                    <a:ea typeface="+mn-ea"/>
                    <a:cs typeface="+mn-cs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strRef>
              <c:f>PIBID_Diversidade!$C$54:$N$54</c:f>
              <c:strCache>
                <c:ptCount val="12"/>
                <c:pt idx="0">
                  <c:v>Jan</c:v>
                </c:pt>
                <c:pt idx="1">
                  <c:v>Fev</c:v>
                </c:pt>
                <c:pt idx="2">
                  <c:v>Mar</c:v>
                </c:pt>
                <c:pt idx="3">
                  <c:v>Abr</c:v>
                </c:pt>
                <c:pt idx="4">
                  <c:v>Mai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Set</c:v>
                </c:pt>
                <c:pt idx="9">
                  <c:v>Out</c:v>
                </c:pt>
                <c:pt idx="10">
                  <c:v>Nov</c:v>
                </c:pt>
                <c:pt idx="11">
                  <c:v>Dez</c:v>
                </c:pt>
              </c:strCache>
            </c:strRef>
          </c:cat>
          <c:val>
            <c:numRef>
              <c:f>PIBID_Diversidade!$C$80:$N$80</c:f>
              <c:numCache>
                <c:formatCode>_-[$R$-416]\ * #,##0.00_-;\-[$R$-416]\ * #,##0.00_-;_-[$R$-416]\ * \-??_-;_-@_-</c:formatCode>
                <c:ptCount val="12"/>
                <c:pt idx="0">
                  <c:v>8415</c:v>
                </c:pt>
                <c:pt idx="1">
                  <c:v>8415</c:v>
                </c:pt>
                <c:pt idx="2">
                  <c:v>8415</c:v>
                </c:pt>
                <c:pt idx="3">
                  <c:v>8415</c:v>
                </c:pt>
                <c:pt idx="4">
                  <c:v>8415</c:v>
                </c:pt>
                <c:pt idx="5">
                  <c:v>8415</c:v>
                </c:pt>
                <c:pt idx="6">
                  <c:v>8415</c:v>
                </c:pt>
                <c:pt idx="7">
                  <c:v>8415</c:v>
                </c:pt>
                <c:pt idx="8">
                  <c:v>8415</c:v>
                </c:pt>
                <c:pt idx="9">
                  <c:v>8415</c:v>
                </c:pt>
                <c:pt idx="10">
                  <c:v>8415</c:v>
                </c:pt>
                <c:pt idx="11">
                  <c:v>8415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overlap val="100"/>
        <c:axId val="124873344"/>
        <c:axId val="124899712"/>
      </c:barChart>
      <c:catAx>
        <c:axId val="124873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360" cap="flat" cmpd="sng" algn="ctr">
            <a:solidFill>
              <a:srgbClr val="878787"/>
            </a:solidFill>
            <a:prstDash val="solid"/>
            <a:round/>
          </a:ln>
        </c:spPr>
        <c:txPr>
          <a:bodyPr rot="-60000000" spcFirstLastPara="0" vertOverflow="ellipsis" vert="horz" wrap="square" anchor="ctr" anchorCtr="1"/>
          <a:lstStyle/>
          <a:p>
            <a:pPr>
              <a:defRPr lang="pt-BR" sz="700" b="0" i="0" u="none" strike="noStrike" kern="1200" spc="-1" baseline="0">
                <a:solidFill>
                  <a:srgbClr val="000000"/>
                </a:solidFill>
                <a:latin typeface="Century Gothic" panose="020B0502020202020204"/>
                <a:ea typeface="+mn-ea"/>
                <a:cs typeface="+mn-cs"/>
              </a:defRPr>
            </a:pPr>
          </a:p>
        </c:txPr>
        <c:crossAx val="124899712"/>
        <c:crosses val="autoZero"/>
        <c:auto val="1"/>
        <c:lblAlgn val="ctr"/>
        <c:lblOffset val="100"/>
        <c:noMultiLvlLbl val="1"/>
      </c:catAx>
      <c:valAx>
        <c:axId val="124899712"/>
        <c:scaling>
          <c:orientation val="minMax"/>
          <c:max val="40000"/>
        </c:scaling>
        <c:delete val="1"/>
        <c:axPos val="l"/>
        <c:numFmt formatCode="[$R$-416]\ * #,##0.00\ ;\-[$R$-416]\ * #,##0.00\ ;[$R$-416]\ * \-#\ ;\ @\ " sourceLinked="0"/>
        <c:majorTickMark val="out"/>
        <c:minorTickMark val="none"/>
        <c:tickLblPos val="none"/>
        <c:txPr>
          <a:bodyPr rot="-60000000" spcFirstLastPara="0" vertOverflow="ellipsis" vert="horz" wrap="square" anchor="ctr" anchorCtr="1"/>
          <a:lstStyle/>
          <a:p>
            <a:pPr>
              <a:defRPr lang="pt-BR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124873344"/>
        <c:crosses val="autoZero"/>
        <c:crossBetween val="between"/>
      </c:valAx>
      <c:spPr>
        <a:noFill/>
        <a:ln w="9360">
          <a:noFill/>
          <a:round/>
        </a:ln>
        <a:effectLst/>
      </c:spPr>
    </c:plotArea>
    <c:plotVisOnly val="1"/>
    <c:dispBlanksAs val="gap"/>
    <c:showDLblsOverMax val="1"/>
  </c:chart>
  <c:spPr>
    <a:solidFill>
      <a:srgbClr val="FFFFFF"/>
    </a:solidFill>
    <a:ln>
      <a:noFill/>
    </a:ln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hart6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31164594904346"/>
          <c:y val="0.0354885755955275"/>
          <c:w val="0.666190602133474"/>
          <c:h val="0.64861448711716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'[2017_Relatório de Indicadores da PROGRAD - UFGD (Bolsas) - v.1.0.xlsx]bolsas_ofertadas'!$B$21</c:f>
              <c:strCache>
                <c:ptCount val="1"/>
                <c:pt idx="0">
                  <c:v>Programa Institucional de Apoio ao Laboratório Interdisciplinar de Formação de Educadores (LIFE)⁽⁴⁾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1000" b="0" i="0" u="none" strike="noStrike" kern="1200" spc="-1" baseline="0">
                    <a:solidFill>
                      <a:srgbClr val="000000"/>
                    </a:solidFill>
                    <a:latin typeface="Century Gothic" panose="020B0502020202020204"/>
                    <a:ea typeface="+mn-ea"/>
                    <a:cs typeface="+mn-cs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numRef>
              <c:f>'[2017_Relatório de Indicadores da PROGRAD - UFGD (Bolsas) - v.1.0.xlsx]bolsas_ofertadas'!$F$16:$N$16</c:f>
              <c:numCache>
                <c:formatCode>0</c:formatCode>
                <c:ptCount val="9"/>
                <c:pt idx="0" c:formatCode="0">
                  <c:v>2009</c:v>
                </c:pt>
                <c:pt idx="1" c:formatCode="0">
                  <c:v>2010</c:v>
                </c:pt>
                <c:pt idx="2" c:formatCode="0">
                  <c:v>2011</c:v>
                </c:pt>
                <c:pt idx="3" c:formatCode="0">
                  <c:v>2012</c:v>
                </c:pt>
                <c:pt idx="4" c:formatCode="0">
                  <c:v>2013</c:v>
                </c:pt>
                <c:pt idx="5" c:formatCode="0">
                  <c:v>2014</c:v>
                </c:pt>
                <c:pt idx="6" c:formatCode="0">
                  <c:v>2015</c:v>
                </c:pt>
                <c:pt idx="7" c:formatCode="0">
                  <c:v>2016</c:v>
                </c:pt>
                <c:pt idx="8" c:formatCode="0">
                  <c:v>2017</c:v>
                </c:pt>
              </c:numCache>
            </c:numRef>
          </c:cat>
          <c:val>
            <c:numRef>
              <c:f>'[2017_Relatório de Indicadores da PROGRAD - UFGD (Bolsas) - v.1.0.xlsx]bolsas_ofertadas'!$F$21:$N$21</c:f>
              <c:numCache>
                <c:formatCode>#,##0</c:formatCode>
                <c:ptCount val="9"/>
                <c:pt idx="0">
                  <c:v>12</c:v>
                </c:pt>
                <c:pt idx="1">
                  <c:v>11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  <c:pt idx="5">
                  <c:v>10</c:v>
                </c:pt>
                <c:pt idx="6">
                  <c:v>15</c:v>
                </c:pt>
                <c:pt idx="7">
                  <c:v>15</c:v>
                </c:pt>
                <c:pt idx="8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96226304"/>
        <c:axId val="96232192"/>
      </c:barChart>
      <c:catAx>
        <c:axId val="96226304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spPr>
          <a:ln w="9360" cap="flat" cmpd="sng" algn="ctr">
            <a:solidFill>
              <a:srgbClr val="878787"/>
            </a:solidFill>
            <a:prstDash val="solid"/>
            <a:round/>
          </a:ln>
        </c:spPr>
        <c:txPr>
          <a:bodyPr rot="-60000000" spcFirstLastPara="0" vertOverflow="ellipsis" vert="horz" wrap="square" anchor="ctr" anchorCtr="1"/>
          <a:lstStyle/>
          <a:p>
            <a:pPr>
              <a:defRPr lang="pt-BR" sz="1000" b="0" i="0" u="none" strike="noStrike" kern="1200" spc="-1" baseline="0">
                <a:solidFill>
                  <a:srgbClr val="000000"/>
                </a:solidFill>
                <a:latin typeface="Century Gothic" panose="020B0502020202020204"/>
                <a:ea typeface="+mn-ea"/>
                <a:cs typeface="+mn-cs"/>
              </a:defRPr>
            </a:pPr>
          </a:p>
        </c:txPr>
        <c:crossAx val="96232192"/>
        <c:crosses val="autoZero"/>
        <c:auto val="1"/>
        <c:lblAlgn val="ctr"/>
        <c:lblOffset val="100"/>
        <c:noMultiLvlLbl val="1"/>
      </c:catAx>
      <c:valAx>
        <c:axId val="96232192"/>
        <c:scaling>
          <c:orientation val="minMax"/>
          <c:max val="50"/>
        </c:scaling>
        <c:delete val="1"/>
        <c:axPos val="l"/>
        <c:numFmt formatCode="#,##0" sourceLinked="0"/>
        <c:majorTickMark val="out"/>
        <c:minorTickMark val="none"/>
        <c:tickLblPos val="none"/>
        <c:txPr>
          <a:bodyPr rot="-60000000" spcFirstLastPara="0" vertOverflow="ellipsis" vert="horz" wrap="square" anchor="ctr" anchorCtr="1"/>
          <a:lstStyle/>
          <a:p>
            <a:pPr>
              <a:defRPr lang="pt-BR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9622630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 rot="0" spcFirstLastPara="0" vertOverflow="ellipsis" vert="horz" wrap="square" anchor="ctr" anchorCtr="1"/>
          <a:lstStyle/>
          <a:p>
            <a:pPr>
              <a:defRPr lang="pt-BR"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</c:dTable>
      <c:spPr>
        <a:noFill/>
        <a:ln w="9360">
          <a:noFill/>
          <a:round/>
        </a:ln>
        <a:effectLst/>
      </c:spPr>
    </c:plotArea>
    <c:plotVisOnly val="1"/>
    <c:dispBlanksAs val="gap"/>
    <c:showDLblsOverMax val="1"/>
  </c:chart>
  <c:spPr>
    <a:solidFill>
      <a:srgbClr val="FFFFFF"/>
    </a:solidFill>
    <a:ln w="6350" cap="flat" cmpd="sng" algn="ctr">
      <a:noFill/>
      <a:prstDash val="solid"/>
      <a:round/>
    </a:ln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hart6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24020042352968"/>
          <c:y val="0.0158690640124653"/>
          <c:w val="0.545859968543909"/>
          <c:h val="0.97033420822397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PIBID_UFGD!$P$17</c:f>
              <c:strCache>
                <c:ptCount val="1"/>
                <c:pt idx="0">
                  <c:v>Dez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BR" sz="700" b="0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strRef>
              <c:f>PIBID_UFGD!$D$18:$D$54</c:f>
              <c:strCache>
                <c:ptCount val="37"/>
                <c:pt idx="0">
                  <c:v>LETRAS LIBRAS</c:v>
                </c:pt>
                <c:pt idx="1">
                  <c:v>LICENCIATURA EM COMPUTAÇÃO</c:v>
                </c:pt>
                <c:pt idx="2">
                  <c:v>LICENCIATURA EM PEDAGOGIA</c:v>
                </c:pt>
                <c:pt idx="3">
                  <c:v>ARTES CÊNICAS</c:v>
                </c:pt>
                <c:pt idx="4">
                  <c:v>LETRAS</c:v>
                </c:pt>
                <c:pt idx="5">
                  <c:v>ADMINISTRAÇÃO</c:v>
                </c:pt>
                <c:pt idx="6">
                  <c:v>CIÊNCIAS CONTÁBEIS</c:v>
                </c:pt>
                <c:pt idx="7">
                  <c:v>CIÊNCIAS ECONÔMICAS</c:v>
                </c:pt>
                <c:pt idx="8">
                  <c:v>ENGENHARIA DE COMPUTAÇÃO</c:v>
                </c:pt>
                <c:pt idx="9">
                  <c:v>FÍSICA</c:v>
                </c:pt>
                <c:pt idx="10">
                  <c:v>MATEMÁTICA</c:v>
                </c:pt>
                <c:pt idx="11">
                  <c:v>QUÍMICA</c:v>
                </c:pt>
                <c:pt idx="12">
                  <c:v>SISTEMAS DE INFORMAÇÃO</c:v>
                </c:pt>
                <c:pt idx="13">
                  <c:v>DIREITO</c:v>
                </c:pt>
                <c:pt idx="14">
                  <c:v>RELAÇÕES INTERNACIONAIS</c:v>
                </c:pt>
                <c:pt idx="15">
                  <c:v>EDUCAÇÃO FÍSICA</c:v>
                </c:pt>
                <c:pt idx="16">
                  <c:v>PEDAGOGIA</c:v>
                </c:pt>
                <c:pt idx="17">
                  <c:v>ENGENHARIA CIVIL</c:v>
                </c:pt>
                <c:pt idx="18">
                  <c:v>ENGENHARIA DE ALIMENTOS</c:v>
                </c:pt>
                <c:pt idx="19">
                  <c:v>ENGENHARIA DE ENERGIA</c:v>
                </c:pt>
                <c:pt idx="20">
                  <c:v>ENGENHARIA DE PRODUÇÃO</c:v>
                </c:pt>
                <c:pt idx="21">
                  <c:v>ENGENHARIA MECÂNICA</c:v>
                </c:pt>
                <c:pt idx="22">
                  <c:v>EDUCAÇÃO DO CAMPO</c:v>
                </c:pt>
                <c:pt idx="23">
                  <c:v>LICENCIATURA INDÍGENA</c:v>
                </c:pt>
                <c:pt idx="24">
                  <c:v>AGRONOMIA</c:v>
                </c:pt>
                <c:pt idx="25">
                  <c:v>ENGENHARIA AGRÍCOLA</c:v>
                </c:pt>
                <c:pt idx="26">
                  <c:v>ENGENHARIA DE AQUICULTURA</c:v>
                </c:pt>
                <c:pt idx="27">
                  <c:v>ZOOTECNIA</c:v>
                </c:pt>
                <c:pt idx="28">
                  <c:v>BIOTECNOLOGIA</c:v>
                </c:pt>
                <c:pt idx="29">
                  <c:v>CIÊNCIAS BIOLÓGICAS </c:v>
                </c:pt>
                <c:pt idx="30">
                  <c:v>GESTÃO AMBIENTAL</c:v>
                </c:pt>
                <c:pt idx="31">
                  <c:v>CIÊNCIAS SOCIAIS</c:v>
                </c:pt>
                <c:pt idx="32">
                  <c:v>GEOGRAFIA</c:v>
                </c:pt>
                <c:pt idx="33">
                  <c:v>HISTÓRIA </c:v>
                </c:pt>
                <c:pt idx="34">
                  <c:v>PSICOLOGIA</c:v>
                </c:pt>
                <c:pt idx="35">
                  <c:v>MEDICINA</c:v>
                </c:pt>
                <c:pt idx="36">
                  <c:v>NUTRIÇÃO</c:v>
                </c:pt>
              </c:strCache>
            </c:strRef>
          </c:cat>
          <c:val>
            <c:numRef>
              <c:f>PIBID_UFGD!$P$18:$P$54</c:f>
              <c:numCache>
                <c:formatCode>General</c:formatCode>
                <c:ptCount val="3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2</c:v>
                </c:pt>
                <c:pt idx="11">
                  <c:v>3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1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2</c:v>
                </c:pt>
                <c:pt idx="30">
                  <c:v>0</c:v>
                </c:pt>
                <c:pt idx="31">
                  <c:v>3</c:v>
                </c:pt>
                <c:pt idx="32">
                  <c:v>0</c:v>
                </c:pt>
                <c:pt idx="33">
                  <c:v>0</c:v>
                </c:pt>
                <c:pt idx="34">
                  <c:v>1</c:v>
                </c:pt>
                <c:pt idx="35">
                  <c:v>0</c:v>
                </c:pt>
                <c:pt idx="3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100"/>
        <c:axId val="125392384"/>
        <c:axId val="125393920"/>
      </c:barChart>
      <c:catAx>
        <c:axId val="12539238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pt-BR" sz="7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</a:p>
        </c:txPr>
        <c:crossAx val="125393920"/>
        <c:crosses val="autoZero"/>
        <c:auto val="1"/>
        <c:lblAlgn val="l"/>
        <c:lblOffset val="100"/>
        <c:noMultiLvlLbl val="0"/>
      </c:catAx>
      <c:valAx>
        <c:axId val="12539392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txPr>
          <a:bodyPr rot="-60000000" spcFirstLastPara="0" vertOverflow="ellipsis" vert="horz" wrap="square" anchor="ctr" anchorCtr="1"/>
          <a:lstStyle/>
          <a:p>
            <a:pPr>
              <a:defRPr lang="pt-BR" sz="10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</a:p>
        </c:txPr>
        <c:crossAx val="1253923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lang="pt-BR">
          <a:latin typeface="Century Gothic" panose="020B0502020202020204" pitchFamily="34" charset="0"/>
        </a:defRPr>
      </a:pPr>
    </a:p>
  </c:txPr>
  <c:externalData r:id="rId1">
    <c:autoUpdate val="0"/>
  </c:externalData>
</c:chartSpace>
</file>

<file path=ppt/charts/chart6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225148906156"/>
          <c:y val="0.0158690640124653"/>
          <c:w val="0.499576552619818"/>
          <c:h val="0.97033420822397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PIBID_UFGD!$Q$62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BR" sz="700" b="0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strRef>
              <c:f>PIBID_UFGD!$D$18:$D$54</c:f>
              <c:strCache>
                <c:ptCount val="37"/>
                <c:pt idx="0">
                  <c:v>LETRAS LIBRAS</c:v>
                </c:pt>
                <c:pt idx="1">
                  <c:v>LICENCIATURA EM COMPUTAÇÃO</c:v>
                </c:pt>
                <c:pt idx="2">
                  <c:v>LICENCIATURA EM PEDAGOGIA</c:v>
                </c:pt>
                <c:pt idx="3">
                  <c:v>ARTES CÊNICAS</c:v>
                </c:pt>
                <c:pt idx="4">
                  <c:v>LETRAS</c:v>
                </c:pt>
                <c:pt idx="5">
                  <c:v>ADMINISTRAÇÃO</c:v>
                </c:pt>
                <c:pt idx="6">
                  <c:v>CIÊNCIAS CONTÁBEIS</c:v>
                </c:pt>
                <c:pt idx="7">
                  <c:v>CIÊNCIAS ECONÔMICAS</c:v>
                </c:pt>
                <c:pt idx="8">
                  <c:v>ENGENHARIA DE COMPUTAÇÃO</c:v>
                </c:pt>
                <c:pt idx="9">
                  <c:v>FÍSICA</c:v>
                </c:pt>
                <c:pt idx="10">
                  <c:v>MATEMÁTICA</c:v>
                </c:pt>
                <c:pt idx="11">
                  <c:v>QUÍMICA</c:v>
                </c:pt>
                <c:pt idx="12">
                  <c:v>SISTEMAS DE INFORMAÇÃO</c:v>
                </c:pt>
                <c:pt idx="13">
                  <c:v>DIREITO</c:v>
                </c:pt>
                <c:pt idx="14">
                  <c:v>RELAÇÕES INTERNACIONAIS</c:v>
                </c:pt>
                <c:pt idx="15">
                  <c:v>EDUCAÇÃO FÍSICA</c:v>
                </c:pt>
                <c:pt idx="16">
                  <c:v>PEDAGOGIA</c:v>
                </c:pt>
                <c:pt idx="17">
                  <c:v>ENGENHARIA CIVIL</c:v>
                </c:pt>
                <c:pt idx="18">
                  <c:v>ENGENHARIA DE ALIMENTOS</c:v>
                </c:pt>
                <c:pt idx="19">
                  <c:v>ENGENHARIA DE ENERGIA</c:v>
                </c:pt>
                <c:pt idx="20">
                  <c:v>ENGENHARIA DE PRODUÇÃO</c:v>
                </c:pt>
                <c:pt idx="21">
                  <c:v>ENGENHARIA MECÂNICA</c:v>
                </c:pt>
                <c:pt idx="22">
                  <c:v>EDUCAÇÃO DO CAMPO</c:v>
                </c:pt>
                <c:pt idx="23">
                  <c:v>LICENCIATURA INDÍGENA</c:v>
                </c:pt>
                <c:pt idx="24">
                  <c:v>AGRONOMIA</c:v>
                </c:pt>
                <c:pt idx="25">
                  <c:v>ENGENHARIA AGRÍCOLA</c:v>
                </c:pt>
                <c:pt idx="26">
                  <c:v>ENGENHARIA DE AQUICULTURA</c:v>
                </c:pt>
                <c:pt idx="27">
                  <c:v>ZOOTECNIA</c:v>
                </c:pt>
                <c:pt idx="28">
                  <c:v>BIOTECNOLOGIA</c:v>
                </c:pt>
                <c:pt idx="29">
                  <c:v>CIÊNCIAS BIOLÓGICAS </c:v>
                </c:pt>
                <c:pt idx="30">
                  <c:v>GESTÃO AMBIENTAL</c:v>
                </c:pt>
                <c:pt idx="31">
                  <c:v>CIÊNCIAS SOCIAIS</c:v>
                </c:pt>
                <c:pt idx="32">
                  <c:v>GEOGRAFIA</c:v>
                </c:pt>
                <c:pt idx="33">
                  <c:v>HISTÓRIA </c:v>
                </c:pt>
                <c:pt idx="34">
                  <c:v>PSICOLOGIA</c:v>
                </c:pt>
                <c:pt idx="35">
                  <c:v>MEDICINA</c:v>
                </c:pt>
                <c:pt idx="36">
                  <c:v>NUTRIÇÃO</c:v>
                </c:pt>
              </c:strCache>
            </c:strRef>
          </c:cat>
          <c:val>
            <c:numRef>
              <c:f>PIBID_UFGD!$Q$63:$Q$99</c:f>
              <c:numCache>
                <c:formatCode>[$R$-416]\ #,##0.00;\-[$R$-416]\ #,##0.00</c:formatCode>
                <c:ptCount val="3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8000</c:v>
                </c:pt>
                <c:pt idx="4">
                  <c:v>2800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4000</c:v>
                </c:pt>
                <c:pt idx="10">
                  <c:v>8000</c:v>
                </c:pt>
                <c:pt idx="11">
                  <c:v>9200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4800</c:v>
                </c:pt>
                <c:pt idx="16">
                  <c:v>4400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5200</c:v>
                </c:pt>
                <c:pt idx="30">
                  <c:v>0</c:v>
                </c:pt>
                <c:pt idx="31">
                  <c:v>6400</c:v>
                </c:pt>
                <c:pt idx="32">
                  <c:v>1600</c:v>
                </c:pt>
                <c:pt idx="33">
                  <c:v>3200</c:v>
                </c:pt>
                <c:pt idx="34">
                  <c:v>4800</c:v>
                </c:pt>
                <c:pt idx="35">
                  <c:v>0</c:v>
                </c:pt>
                <c:pt idx="3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100"/>
        <c:axId val="125535744"/>
        <c:axId val="125537280"/>
      </c:barChart>
      <c:catAx>
        <c:axId val="12553574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pt-BR" sz="7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</a:p>
        </c:txPr>
        <c:crossAx val="125537280"/>
        <c:crosses val="autoZero"/>
        <c:auto val="1"/>
        <c:lblAlgn val="l"/>
        <c:lblOffset val="100"/>
        <c:noMultiLvlLbl val="0"/>
      </c:catAx>
      <c:valAx>
        <c:axId val="125537280"/>
        <c:scaling>
          <c:orientation val="minMax"/>
        </c:scaling>
        <c:delete val="1"/>
        <c:axPos val="b"/>
        <c:numFmt formatCode="[$R$-416]\ #,##0.00;\-[$R$-416]\ #,##0.00" sourceLinked="1"/>
        <c:majorTickMark val="out"/>
        <c:minorTickMark val="none"/>
        <c:tickLblPos val="none"/>
        <c:txPr>
          <a:bodyPr rot="-60000000" spcFirstLastPara="0" vertOverflow="ellipsis" vert="horz" wrap="square" anchor="ctr" anchorCtr="1"/>
          <a:lstStyle/>
          <a:p>
            <a:pPr>
              <a:defRPr lang="pt-BR" sz="10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</a:p>
        </c:txPr>
        <c:crossAx val="125535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lang="pt-BR">
          <a:latin typeface="Century Gothic" panose="020B0502020202020204" pitchFamily="34" charset="0"/>
        </a:defRPr>
      </a:pPr>
    </a:p>
  </c:txPr>
  <c:externalData r:id="rId1">
    <c:autoUpdate val="0"/>
  </c:externalData>
</c:chartSpace>
</file>

<file path=ppt/charts/chart6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2594955940444"/>
          <c:y val="0.0371558858300963"/>
          <c:w val="0.828441203281677"/>
          <c:h val="0.84171592636379"/>
        </c:manualLayout>
      </c:layout>
      <c:barChart>
        <c:barDir val="col"/>
        <c:grouping val="stacked"/>
        <c:varyColors val="0"/>
        <c:ser>
          <c:idx val="4"/>
          <c:order val="0"/>
          <c:tx>
            <c:strRef>
              <c:f>PIBID_UFGD!$C$55</c:f>
              <c:strCache>
                <c:ptCount val="1"/>
                <c:pt idx="0">
                  <c:v>Total Geral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elete val="1"/>
          </c:dLbls>
          <c:cat>
            <c:strRef>
              <c:f>[4]PIBID_Diversidade!$C$29:$N$29</c:f>
              <c:strCache>
                <c:ptCount val="12"/>
                <c:pt idx="0">
                  <c:v>Jan</c:v>
                </c:pt>
                <c:pt idx="1">
                  <c:v>Fev</c:v>
                </c:pt>
                <c:pt idx="2">
                  <c:v>Mar</c:v>
                </c:pt>
                <c:pt idx="3">
                  <c:v>Abr</c:v>
                </c:pt>
                <c:pt idx="4">
                  <c:v>Mai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Set</c:v>
                </c:pt>
                <c:pt idx="9">
                  <c:v>Out</c:v>
                </c:pt>
                <c:pt idx="10">
                  <c:v>Nov</c:v>
                </c:pt>
                <c:pt idx="11">
                  <c:v>Dez</c:v>
                </c:pt>
              </c:strCache>
            </c:strRef>
          </c:cat>
          <c:val>
            <c:numRef>
              <c:f>PIBID_UFGD!$E$55:$P$55</c:f>
              <c:numCache>
                <c:formatCode>General</c:formatCode>
                <c:ptCount val="12"/>
                <c:pt idx="0">
                  <c:v>14</c:v>
                </c:pt>
                <c:pt idx="1">
                  <c:v>14</c:v>
                </c:pt>
                <c:pt idx="2">
                  <c:v>14</c:v>
                </c:pt>
                <c:pt idx="3">
                  <c:v>12</c:v>
                </c:pt>
                <c:pt idx="4">
                  <c:v>13</c:v>
                </c:pt>
                <c:pt idx="5">
                  <c:v>12</c:v>
                </c:pt>
                <c:pt idx="6">
                  <c:v>14</c:v>
                </c:pt>
                <c:pt idx="7">
                  <c:v>12</c:v>
                </c:pt>
                <c:pt idx="8">
                  <c:v>11</c:v>
                </c:pt>
                <c:pt idx="9">
                  <c:v>11</c:v>
                </c:pt>
                <c:pt idx="10">
                  <c:v>15</c:v>
                </c:pt>
                <c:pt idx="11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125443072"/>
        <c:axId val="125448960"/>
      </c:barChart>
      <c:catAx>
        <c:axId val="1254430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pt-BR" sz="10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</a:p>
        </c:txPr>
        <c:crossAx val="125448960"/>
        <c:crosses val="autoZero"/>
        <c:auto val="1"/>
        <c:lblAlgn val="ctr"/>
        <c:lblOffset val="100"/>
        <c:noMultiLvlLbl val="0"/>
      </c:catAx>
      <c:valAx>
        <c:axId val="125448960"/>
        <c:scaling>
          <c:orientation val="minMax"/>
          <c:max val="20"/>
        </c:scaling>
        <c:delete val="1"/>
        <c:axPos val="l"/>
        <c:majorGridlines>
          <c:spPr>
            <a:ln w="12700" cap="flat" cmpd="sng" algn="ctr">
              <a:noFill/>
              <a:prstDash val="solid"/>
              <a:round/>
            </a:ln>
          </c:spPr>
        </c:majorGridlines>
        <c:numFmt formatCode="General" sourceLinked="1"/>
        <c:majorTickMark val="none"/>
        <c:minorTickMark val="none"/>
        <c:tickLblPos val="none"/>
        <c:txPr>
          <a:bodyPr rot="-60000000" spcFirstLastPara="0" vertOverflow="ellipsis" vert="horz" wrap="square" anchor="ctr" anchorCtr="1"/>
          <a:lstStyle/>
          <a:p>
            <a:pPr>
              <a:defRPr lang="pt-BR" sz="10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</a:p>
        </c:txPr>
        <c:crossAx val="12544307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 rot="0" spcFirstLastPara="0" vertOverflow="ellipsis" vert="horz" wrap="square" anchor="ctr" anchorCtr="1"/>
          <a:lstStyle/>
          <a:p>
            <a:pPr>
              <a:defRPr lang="pt-BR" sz="7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lang="pt-BR" sz="1000">
          <a:latin typeface="Century Gothic" panose="020B0502020202020204" pitchFamily="34" charset="0"/>
        </a:defRPr>
      </a:pPr>
    </a:p>
  </c:txPr>
  <c:externalData r:id="rId1">
    <c:autoUpdate val="0"/>
  </c:externalData>
</c:chartSpace>
</file>

<file path=ppt/charts/chart6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394022144388057"/>
          <c:y val="0.0371621621621622"/>
          <c:w val="0.925592384750753"/>
          <c:h val="0.89581081081081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PIBID_UFGD!$C$100</c:f>
              <c:strCache>
                <c:ptCount val="1"/>
                <c:pt idx="0">
                  <c:v>Total Geral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9"/>
              <c:layout>
                <c:manualLayout>
                  <c:x val="0.0103305785123967"/>
                  <c:y val="-0.0878378378378378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0" vertOverflow="ellipsis" vert="horz" wrap="square" lIns="38100" tIns="19050" rIns="38100" bIns="19050" anchor="ctr" anchorCtr="1"/>
              <a:lstStyle/>
              <a:p>
                <a:pPr>
                  <a:defRPr lang="pt-BR" sz="700" b="0" i="0" u="none" strike="noStrike" kern="1200" baseline="0">
                    <a:solidFill>
                      <a:sysClr val="windowText" lastClr="000000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strRef>
              <c:f>[4]PIBID_Diversidade!$C$42:$N$42</c:f>
              <c:strCache>
                <c:ptCount val="12"/>
                <c:pt idx="0">
                  <c:v>Jan</c:v>
                </c:pt>
                <c:pt idx="1">
                  <c:v>Fev</c:v>
                </c:pt>
                <c:pt idx="2">
                  <c:v>Mar</c:v>
                </c:pt>
                <c:pt idx="3">
                  <c:v>Abr</c:v>
                </c:pt>
                <c:pt idx="4">
                  <c:v>Mai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Set</c:v>
                </c:pt>
                <c:pt idx="9">
                  <c:v>Out</c:v>
                </c:pt>
                <c:pt idx="10">
                  <c:v>Nov</c:v>
                </c:pt>
                <c:pt idx="11">
                  <c:v>Dez</c:v>
                </c:pt>
              </c:strCache>
            </c:strRef>
          </c:cat>
          <c:val>
            <c:numRef>
              <c:f>PIBID_UFGD!$E$100:$P$100</c:f>
              <c:numCache>
                <c:formatCode>[$R$-416]\ #,##0.00;\-[$R$-416]\ #,##0.00</c:formatCode>
                <c:ptCount val="12"/>
                <c:pt idx="0">
                  <c:v>5600</c:v>
                </c:pt>
                <c:pt idx="1">
                  <c:v>5200</c:v>
                </c:pt>
                <c:pt idx="2">
                  <c:v>5600</c:v>
                </c:pt>
                <c:pt idx="3">
                  <c:v>4800</c:v>
                </c:pt>
                <c:pt idx="4">
                  <c:v>5200</c:v>
                </c:pt>
                <c:pt idx="5">
                  <c:v>4800</c:v>
                </c:pt>
                <c:pt idx="6">
                  <c:v>5600</c:v>
                </c:pt>
                <c:pt idx="7">
                  <c:v>4800</c:v>
                </c:pt>
                <c:pt idx="8">
                  <c:v>4400</c:v>
                </c:pt>
                <c:pt idx="9">
                  <c:v>4400</c:v>
                </c:pt>
                <c:pt idx="10">
                  <c:v>6000</c:v>
                </c:pt>
                <c:pt idx="11">
                  <c:v>6000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overlap val="100"/>
        <c:axId val="125487744"/>
        <c:axId val="125493632"/>
      </c:barChart>
      <c:catAx>
        <c:axId val="1254877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pt-BR" sz="7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</a:p>
        </c:txPr>
        <c:crossAx val="125493632"/>
        <c:crosses val="autoZero"/>
        <c:auto val="1"/>
        <c:lblAlgn val="ctr"/>
        <c:lblOffset val="100"/>
        <c:noMultiLvlLbl val="0"/>
      </c:catAx>
      <c:valAx>
        <c:axId val="125493632"/>
        <c:scaling>
          <c:orientation val="minMax"/>
        </c:scaling>
        <c:delete val="1"/>
        <c:axPos val="l"/>
        <c:majorGridlines>
          <c:spPr>
            <a:ln w="12700" cap="flat" cmpd="sng" algn="ctr">
              <a:noFill/>
              <a:prstDash val="solid"/>
              <a:round/>
            </a:ln>
          </c:spPr>
        </c:majorGridlines>
        <c:numFmt formatCode="[$R$-416]\ #,##0.00;\-[$R$-416]\ #,##0.00" sourceLinked="1"/>
        <c:majorTickMark val="out"/>
        <c:minorTickMark val="none"/>
        <c:tickLblPos val="none"/>
        <c:txPr>
          <a:bodyPr rot="-60000000" spcFirstLastPara="0" vertOverflow="ellipsis" vert="horz" wrap="square" anchor="ctr" anchorCtr="1"/>
          <a:lstStyle/>
          <a:p>
            <a:pPr>
              <a:defRPr lang="pt-BR" sz="10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</a:p>
        </c:txPr>
        <c:crossAx val="125487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lang="pt-BR" sz="1000">
          <a:latin typeface="Century Gothic" panose="020B0502020202020204" pitchFamily="34" charset="0"/>
        </a:defRPr>
      </a:pPr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58348512446873"/>
          <c:y val="0.0106426030423345"/>
          <c:w val="0.637097753491196"/>
          <c:h val="0.97030894743881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Bolsistas </c:f>
              <c:strCache>
                <c:ptCount val="1"/>
                <c:pt idx="0">
                  <c:v>Bolsistas 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</c:spPr>
          <c:invertIfNegative val="0"/>
          <c:dLbls>
            <c:dLbl>
              <c:idx val="19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5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20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5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27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5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750" b="0" i="0" u="none" strike="noStrike" kern="1200" spc="-1" baseline="0">
                    <a:solidFill>
                      <a:srgbClr val="000000"/>
                    </a:solidFill>
                    <a:latin typeface="Century Gothic" panose="020B0502020202020204"/>
                    <a:ea typeface="+mn-ea"/>
                    <a:cs typeface="+mn-cs"/>
                  </a:defRPr>
                </a:pPr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strRef>
              <c:f>'bolsa monitoria'!$C$17:$C$50</c:f>
              <c:strCache>
                <c:ptCount val="34"/>
                <c:pt idx="0">
                  <c:v>ARTES CÊNICAS</c:v>
                </c:pt>
                <c:pt idx="1">
                  <c:v>LETRAS</c:v>
                </c:pt>
                <c:pt idx="2">
                  <c:v>ADMINISTRAÇÃO</c:v>
                </c:pt>
                <c:pt idx="3">
                  <c:v>CIÊNCIAS CONTÁBEIS</c:v>
                </c:pt>
                <c:pt idx="4">
                  <c:v>CIÊNCIAS ECONÔMICAS</c:v>
                </c:pt>
                <c:pt idx="5">
                  <c:v>ENGENHARIA DE COMPUTAÇÃO</c:v>
                </c:pt>
                <c:pt idx="6">
                  <c:v>FÍSICA</c:v>
                </c:pt>
                <c:pt idx="7">
                  <c:v>MATEMÁTICA</c:v>
                </c:pt>
                <c:pt idx="8">
                  <c:v>QUÍMICA</c:v>
                </c:pt>
                <c:pt idx="9">
                  <c:v>SISTEMAS DE INFORMAÇÃO</c:v>
                </c:pt>
                <c:pt idx="10">
                  <c:v>DIREITO</c:v>
                </c:pt>
                <c:pt idx="11">
                  <c:v>RELAÇÕES INTERNACIONAIS</c:v>
                </c:pt>
                <c:pt idx="12">
                  <c:v>EDUCAÇÃO FÍSICA</c:v>
                </c:pt>
                <c:pt idx="13">
                  <c:v>PEDAGOGIA</c:v>
                </c:pt>
                <c:pt idx="14">
                  <c:v>ENGENHARIA CIVIL</c:v>
                </c:pt>
                <c:pt idx="15">
                  <c:v>ENGENHARIA DE ALIMENTOS</c:v>
                </c:pt>
                <c:pt idx="16">
                  <c:v>ENGENHARIA DE ENERGIA</c:v>
                </c:pt>
                <c:pt idx="17">
                  <c:v>ENGENHARIA DE PRODUÇÃO</c:v>
                </c:pt>
                <c:pt idx="18">
                  <c:v>ENGENHARIA MECÂNICA</c:v>
                </c:pt>
                <c:pt idx="19">
                  <c:v>EDUCAÇÃO DO CAMPO</c:v>
                </c:pt>
                <c:pt idx="20">
                  <c:v>LICENCIATURA INDÍGENA</c:v>
                </c:pt>
                <c:pt idx="21">
                  <c:v>AGRONOMIA</c:v>
                </c:pt>
                <c:pt idx="22">
                  <c:v>ENGENHARIA AGRÍCOLA</c:v>
                </c:pt>
                <c:pt idx="23">
                  <c:v>ENGENHARIA DE AQUICULTURA</c:v>
                </c:pt>
                <c:pt idx="24">
                  <c:v>ZOOTECNIA</c:v>
                </c:pt>
                <c:pt idx="25">
                  <c:v>BIOTECNOLOGIA</c:v>
                </c:pt>
                <c:pt idx="26">
                  <c:v>CIÊNCIAS BIOLÓGICAS </c:v>
                </c:pt>
                <c:pt idx="27">
                  <c:v>GESTÃO AMBIENTAL</c:v>
                </c:pt>
                <c:pt idx="28">
                  <c:v>CIÊNCIAS SOCIAIS</c:v>
                </c:pt>
                <c:pt idx="29">
                  <c:v>GEOGRAFIA</c:v>
                </c:pt>
                <c:pt idx="30">
                  <c:v>HISTÓRIA </c:v>
                </c:pt>
                <c:pt idx="31">
                  <c:v>PSICOLOGIA</c:v>
                </c:pt>
                <c:pt idx="32">
                  <c:v>MEDICINA</c:v>
                </c:pt>
                <c:pt idx="33">
                  <c:v>NUTRIÇÃO</c:v>
                </c:pt>
              </c:strCache>
            </c:strRef>
          </c:cat>
          <c:val>
            <c:numRef>
              <c:f>'bolsa monitoria'!$O$17:$O$50</c:f>
              <c:numCache>
                <c:formatCode>General</c:formatCode>
                <c:ptCount val="34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7</c:v>
                </c:pt>
                <c:pt idx="4">
                  <c:v>10</c:v>
                </c:pt>
                <c:pt idx="5">
                  <c:v>9</c:v>
                </c:pt>
                <c:pt idx="6">
                  <c:v>0</c:v>
                </c:pt>
                <c:pt idx="7">
                  <c:v>5</c:v>
                </c:pt>
                <c:pt idx="8">
                  <c:v>4</c:v>
                </c:pt>
                <c:pt idx="9">
                  <c:v>1</c:v>
                </c:pt>
                <c:pt idx="10">
                  <c:v>1</c:v>
                </c:pt>
                <c:pt idx="11">
                  <c:v>6</c:v>
                </c:pt>
                <c:pt idx="12">
                  <c:v>0</c:v>
                </c:pt>
                <c:pt idx="13">
                  <c:v>2</c:v>
                </c:pt>
                <c:pt idx="14">
                  <c:v>12</c:v>
                </c:pt>
                <c:pt idx="15">
                  <c:v>12</c:v>
                </c:pt>
                <c:pt idx="16">
                  <c:v>15</c:v>
                </c:pt>
                <c:pt idx="17">
                  <c:v>10</c:v>
                </c:pt>
                <c:pt idx="18">
                  <c:v>7</c:v>
                </c:pt>
                <c:pt idx="19">
                  <c:v>3</c:v>
                </c:pt>
                <c:pt idx="20">
                  <c:v>0</c:v>
                </c:pt>
                <c:pt idx="21">
                  <c:v>3</c:v>
                </c:pt>
                <c:pt idx="22">
                  <c:v>5</c:v>
                </c:pt>
                <c:pt idx="23">
                  <c:v>6</c:v>
                </c:pt>
                <c:pt idx="24">
                  <c:v>3</c:v>
                </c:pt>
                <c:pt idx="25">
                  <c:v>17</c:v>
                </c:pt>
                <c:pt idx="26">
                  <c:v>2</c:v>
                </c:pt>
                <c:pt idx="27">
                  <c:v>1</c:v>
                </c:pt>
                <c:pt idx="28">
                  <c:v>2</c:v>
                </c:pt>
                <c:pt idx="29">
                  <c:v>0</c:v>
                </c:pt>
                <c:pt idx="30">
                  <c:v>0</c:v>
                </c:pt>
                <c:pt idx="31">
                  <c:v>3</c:v>
                </c:pt>
                <c:pt idx="32">
                  <c:v>61</c:v>
                </c:pt>
                <c:pt idx="33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100"/>
        <c:axId val="118173056"/>
        <c:axId val="118207616"/>
      </c:barChart>
      <c:catAx>
        <c:axId val="11817305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9360" cap="flat" cmpd="sng" algn="ctr">
            <a:solidFill>
              <a:srgbClr val="878787"/>
            </a:solidFill>
            <a:prstDash val="solid"/>
            <a:round/>
          </a:ln>
        </c:spPr>
        <c:txPr>
          <a:bodyPr rot="-60000000" spcFirstLastPara="0" vertOverflow="ellipsis" vert="horz" wrap="square" anchor="ctr" anchorCtr="1"/>
          <a:lstStyle/>
          <a:p>
            <a:pPr>
              <a:defRPr lang="pt-BR" sz="700" b="0" i="0" u="none" strike="noStrike" kern="1200" spc="-1" baseline="0">
                <a:solidFill>
                  <a:srgbClr val="000000"/>
                </a:solidFill>
                <a:latin typeface="Century Gothic" panose="020B0502020202020204"/>
                <a:ea typeface="+mn-ea"/>
                <a:cs typeface="+mn-cs"/>
              </a:defRPr>
            </a:pPr>
          </a:p>
        </c:txPr>
        <c:crossAx val="118207616"/>
        <c:crosses val="autoZero"/>
        <c:auto val="1"/>
        <c:lblAlgn val="ctr"/>
        <c:lblOffset val="100"/>
        <c:noMultiLvlLbl val="1"/>
      </c:catAx>
      <c:valAx>
        <c:axId val="118207616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one"/>
        <c:txPr>
          <a:bodyPr rot="-60000000" spcFirstLastPara="0" vertOverflow="ellipsis" vert="horz" wrap="square" anchor="ctr" anchorCtr="1"/>
          <a:lstStyle/>
          <a:p>
            <a:pPr>
              <a:defRPr lang="pt-BR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118173056"/>
        <c:crosses val="autoZero"/>
        <c:crossBetween val="between"/>
      </c:valAx>
      <c:spPr>
        <a:noFill/>
        <a:ln w="9360">
          <a:noFill/>
          <a:round/>
        </a:ln>
        <a:effectLst/>
      </c:spPr>
    </c:plotArea>
    <c:plotVisOnly val="1"/>
    <c:dispBlanksAs val="gap"/>
    <c:showDLblsOverMax val="1"/>
  </c:chart>
  <c:spPr>
    <a:solidFill>
      <a:srgbClr val="FFFFFF"/>
    </a:solidFill>
    <a:ln>
      <a:noFill/>
    </a:ln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53138075313808"/>
          <c:y val="0.0138412865805431"/>
          <c:w val="0.642212924221292"/>
          <c:h val="0.97020827840759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Bolsistas </c:f>
              <c:strCache>
                <c:ptCount val="1"/>
                <c:pt idx="0">
                  <c:v>Bolsistas 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</c:spPr>
          <c:invertIfNegative val="0"/>
          <c:dLbls>
            <c:dLbl>
              <c:idx val="0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5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5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5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5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5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5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5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5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5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5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5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5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5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5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5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5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16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5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17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5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18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5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19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5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20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5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21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5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22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5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23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5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24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5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25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5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26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5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27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5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28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5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29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5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30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5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31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5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32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5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33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pt-BR" sz="750" b="0" i="0" u="none" strike="noStrike" kern="1200" spc="-1" baseline="0">
                      <a:solidFill>
                        <a:srgbClr val="000000"/>
                      </a:solidFill>
                      <a:latin typeface="Century Gothic" panose="020B0502020202020204"/>
                      <a:ea typeface="+mn-ea"/>
                      <a:cs typeface="+mn-cs"/>
                    </a:defRPr>
                  </a:pPr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750" b="0" i="0" u="none" strike="noStrike" kern="1200" spc="-1" baseline="0">
                    <a:solidFill>
                      <a:srgbClr val="000000"/>
                    </a:solidFill>
                    <a:latin typeface="Century Gothic" panose="020B0502020202020204"/>
                    <a:ea typeface="+mn-ea"/>
                    <a:cs typeface="+mn-cs"/>
                  </a:defRPr>
                </a:pPr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strRef>
              <c:f>'bolsa monitoria'!$C$17:$C$50</c:f>
              <c:strCache>
                <c:ptCount val="34"/>
                <c:pt idx="0">
                  <c:v>ARTES CÊNICAS</c:v>
                </c:pt>
                <c:pt idx="1">
                  <c:v>LETRAS</c:v>
                </c:pt>
                <c:pt idx="2">
                  <c:v>ADMINISTRAÇÃO</c:v>
                </c:pt>
                <c:pt idx="3">
                  <c:v>CIÊNCIAS CONTÁBEIS</c:v>
                </c:pt>
                <c:pt idx="4">
                  <c:v>CIÊNCIAS ECONÔMICAS</c:v>
                </c:pt>
                <c:pt idx="5">
                  <c:v>ENGENHARIA DE COMPUTAÇÃO</c:v>
                </c:pt>
                <c:pt idx="6">
                  <c:v>FÍSICA</c:v>
                </c:pt>
                <c:pt idx="7">
                  <c:v>MATEMÁTICA</c:v>
                </c:pt>
                <c:pt idx="8">
                  <c:v>QUÍMICA</c:v>
                </c:pt>
                <c:pt idx="9">
                  <c:v>SISTEMAS DE INFORMAÇÃO</c:v>
                </c:pt>
                <c:pt idx="10">
                  <c:v>DIREITO</c:v>
                </c:pt>
                <c:pt idx="11">
                  <c:v>RELAÇÕES INTERNACIONAIS</c:v>
                </c:pt>
                <c:pt idx="12">
                  <c:v>EDUCAÇÃO FÍSICA</c:v>
                </c:pt>
                <c:pt idx="13">
                  <c:v>PEDAGOGIA</c:v>
                </c:pt>
                <c:pt idx="14">
                  <c:v>ENGENHARIA CIVIL</c:v>
                </c:pt>
                <c:pt idx="15">
                  <c:v>ENGENHARIA DE ALIMENTOS</c:v>
                </c:pt>
                <c:pt idx="16">
                  <c:v>ENGENHARIA DE ENERGIA</c:v>
                </c:pt>
                <c:pt idx="17">
                  <c:v>ENGENHARIA DE PRODUÇÃO</c:v>
                </c:pt>
                <c:pt idx="18">
                  <c:v>ENGENHARIA MECÂNICA</c:v>
                </c:pt>
                <c:pt idx="19">
                  <c:v>EDUCAÇÃO DO CAMPO</c:v>
                </c:pt>
                <c:pt idx="20">
                  <c:v>LICENCIATURA INDÍGENA</c:v>
                </c:pt>
                <c:pt idx="21">
                  <c:v>AGRONOMIA</c:v>
                </c:pt>
                <c:pt idx="22">
                  <c:v>ENGENHARIA AGRÍCOLA</c:v>
                </c:pt>
                <c:pt idx="23">
                  <c:v>ENGENHARIA DE AQUICULTURA</c:v>
                </c:pt>
                <c:pt idx="24">
                  <c:v>ZOOTECNIA</c:v>
                </c:pt>
                <c:pt idx="25">
                  <c:v>BIOTECNOLOGIA</c:v>
                </c:pt>
                <c:pt idx="26">
                  <c:v>CIÊNCIAS BIOLÓGICAS </c:v>
                </c:pt>
                <c:pt idx="27">
                  <c:v>GESTÃO AMBIENTAL</c:v>
                </c:pt>
                <c:pt idx="28">
                  <c:v>CIÊNCIAS SOCIAIS</c:v>
                </c:pt>
                <c:pt idx="29">
                  <c:v>GEOGRAFIA</c:v>
                </c:pt>
                <c:pt idx="30">
                  <c:v>HISTÓRIA </c:v>
                </c:pt>
                <c:pt idx="31">
                  <c:v>PSICOLOGIA</c:v>
                </c:pt>
                <c:pt idx="32">
                  <c:v>MEDICINA</c:v>
                </c:pt>
                <c:pt idx="33">
                  <c:v>NUTRIÇÃO</c:v>
                </c:pt>
              </c:strCache>
            </c:strRef>
          </c:cat>
          <c:val>
            <c:numRef>
              <c:f>'bolsa monitoria'!$P$145:$P$178</c:f>
              <c:numCache>
                <c:formatCode>[$R$-416]\ #,##0.00;\-[$R$-416]\ #,##0.00</c:formatCode>
                <c:ptCount val="34"/>
                <c:pt idx="0">
                  <c:v>2400</c:v>
                </c:pt>
                <c:pt idx="1">
                  <c:v>1200</c:v>
                </c:pt>
                <c:pt idx="2">
                  <c:v>0</c:v>
                </c:pt>
                <c:pt idx="3">
                  <c:v>9053</c:v>
                </c:pt>
                <c:pt idx="4">
                  <c:v>7600</c:v>
                </c:pt>
                <c:pt idx="5">
                  <c:v>8000</c:v>
                </c:pt>
                <c:pt idx="6">
                  <c:v>0</c:v>
                </c:pt>
                <c:pt idx="7">
                  <c:v>7427</c:v>
                </c:pt>
                <c:pt idx="8">
                  <c:v>21441</c:v>
                </c:pt>
                <c:pt idx="9">
                  <c:v>0</c:v>
                </c:pt>
                <c:pt idx="10">
                  <c:v>12190</c:v>
                </c:pt>
                <c:pt idx="11">
                  <c:v>8803</c:v>
                </c:pt>
                <c:pt idx="12">
                  <c:v>1200</c:v>
                </c:pt>
                <c:pt idx="13">
                  <c:v>2470</c:v>
                </c:pt>
                <c:pt idx="14">
                  <c:v>33000</c:v>
                </c:pt>
                <c:pt idx="15">
                  <c:v>20600</c:v>
                </c:pt>
                <c:pt idx="16">
                  <c:v>27080</c:v>
                </c:pt>
                <c:pt idx="17">
                  <c:v>26600</c:v>
                </c:pt>
                <c:pt idx="18">
                  <c:v>23600</c:v>
                </c:pt>
                <c:pt idx="19">
                  <c:v>2400</c:v>
                </c:pt>
                <c:pt idx="20">
                  <c:v>0</c:v>
                </c:pt>
                <c:pt idx="21">
                  <c:v>10855</c:v>
                </c:pt>
                <c:pt idx="22">
                  <c:v>4270</c:v>
                </c:pt>
                <c:pt idx="23">
                  <c:v>10440</c:v>
                </c:pt>
                <c:pt idx="24">
                  <c:v>7307</c:v>
                </c:pt>
                <c:pt idx="25">
                  <c:v>13200</c:v>
                </c:pt>
                <c:pt idx="26">
                  <c:v>4710</c:v>
                </c:pt>
                <c:pt idx="27">
                  <c:v>600</c:v>
                </c:pt>
                <c:pt idx="28">
                  <c:v>5200</c:v>
                </c:pt>
                <c:pt idx="29">
                  <c:v>4880</c:v>
                </c:pt>
                <c:pt idx="30">
                  <c:v>2400</c:v>
                </c:pt>
                <c:pt idx="31">
                  <c:v>4800</c:v>
                </c:pt>
                <c:pt idx="32">
                  <c:v>26557</c:v>
                </c:pt>
                <c:pt idx="33">
                  <c:v>17107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100"/>
        <c:axId val="124731776"/>
        <c:axId val="124733312"/>
      </c:barChart>
      <c:catAx>
        <c:axId val="12473177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9360" cap="flat" cmpd="sng" algn="ctr">
            <a:solidFill>
              <a:srgbClr val="878787"/>
            </a:solidFill>
            <a:prstDash val="solid"/>
            <a:round/>
          </a:ln>
        </c:spPr>
        <c:txPr>
          <a:bodyPr rot="-60000000" spcFirstLastPara="0" vertOverflow="ellipsis" vert="horz" wrap="square" anchor="ctr" anchorCtr="1"/>
          <a:lstStyle/>
          <a:p>
            <a:pPr>
              <a:defRPr lang="pt-BR" sz="700" b="0" i="0" u="none" strike="noStrike" kern="1200" spc="-1" baseline="0">
                <a:solidFill>
                  <a:srgbClr val="000000"/>
                </a:solidFill>
                <a:latin typeface="Century Gothic" panose="020B0502020202020204"/>
                <a:ea typeface="+mn-ea"/>
                <a:cs typeface="+mn-cs"/>
              </a:defRPr>
            </a:pPr>
          </a:p>
        </c:txPr>
        <c:crossAx val="124733312"/>
        <c:crosses val="autoZero"/>
        <c:auto val="1"/>
        <c:lblAlgn val="ctr"/>
        <c:lblOffset val="100"/>
        <c:noMultiLvlLbl val="1"/>
      </c:catAx>
      <c:valAx>
        <c:axId val="124733312"/>
        <c:scaling>
          <c:orientation val="minMax"/>
        </c:scaling>
        <c:delete val="1"/>
        <c:axPos val="b"/>
        <c:numFmt formatCode="[$R$-416]\ #,##0.00;\-[$R$-416]\ #,##0.00" sourceLinked="0"/>
        <c:majorTickMark val="out"/>
        <c:minorTickMark val="none"/>
        <c:tickLblPos val="none"/>
        <c:txPr>
          <a:bodyPr rot="-60000000" spcFirstLastPara="0" vertOverflow="ellipsis" vert="horz" wrap="square" anchor="ctr" anchorCtr="1"/>
          <a:lstStyle/>
          <a:p>
            <a:pPr>
              <a:defRPr lang="pt-BR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124731776"/>
        <c:crosses val="autoZero"/>
        <c:crossBetween val="between"/>
      </c:valAx>
      <c:spPr>
        <a:noFill/>
        <a:ln w="9360">
          <a:noFill/>
          <a:round/>
        </a:ln>
        <a:effectLst/>
      </c:spPr>
    </c:plotArea>
    <c:plotVisOnly val="1"/>
    <c:dispBlanksAs val="gap"/>
    <c:showDLblsOverMax val="1"/>
  </c:chart>
  <c:spPr>
    <a:solidFill>
      <a:srgbClr val="FFFFFF"/>
    </a:solidFill>
    <a:ln>
      <a:noFill/>
    </a:ln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3448519040903"/>
          <c:y val="0.0484159220146223"/>
          <c:w val="0.723906911142454"/>
          <c:h val="0.71714053614947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'[2017_Relatório de Indicadores da PROGRAD - UFGD (Bolsas) - v.1.0.xlsx]bolsas_ofertadas'!$B$19</c:f>
              <c:strCache>
                <c:ptCount val="1"/>
                <c:pt idx="0">
                  <c:v>Bolsas Projetos de Ensino - PEG⁽²⁾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pt-BR" sz="1000" b="0" i="0" u="none" strike="noStrike" kern="1200" spc="-1" baseline="0">
                    <a:solidFill>
                      <a:srgbClr val="000000"/>
                    </a:solidFill>
                    <a:latin typeface="Century Gothic" panose="020B0502020202020204"/>
                    <a:ea typeface="+mn-ea"/>
                    <a:cs typeface="+mn-cs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numRef>
              <c:f>'[2017_Relatório de Indicadores da PROGRAD - UFGD (Bolsas) - v.1.0.xlsx]bolsas_ofertadas'!$C$16:$N$16</c:f>
              <c:numCache>
                <c:formatCode>0</c:formatCode>
                <c:ptCount val="12"/>
                <c:pt idx="0" c:formatCode="0">
                  <c:v>2006</c:v>
                </c:pt>
                <c:pt idx="1" c:formatCode="0">
                  <c:v>2007</c:v>
                </c:pt>
                <c:pt idx="2" c:formatCode="0">
                  <c:v>2008</c:v>
                </c:pt>
                <c:pt idx="3" c:formatCode="0">
                  <c:v>2009</c:v>
                </c:pt>
                <c:pt idx="4" c:formatCode="0">
                  <c:v>2010</c:v>
                </c:pt>
                <c:pt idx="5" c:formatCode="0">
                  <c:v>2011</c:v>
                </c:pt>
                <c:pt idx="6" c:formatCode="0">
                  <c:v>2012</c:v>
                </c:pt>
                <c:pt idx="7" c:formatCode="0">
                  <c:v>2013</c:v>
                </c:pt>
                <c:pt idx="8" c:formatCode="0">
                  <c:v>2014</c:v>
                </c:pt>
                <c:pt idx="9" c:formatCode="0">
                  <c:v>2015</c:v>
                </c:pt>
                <c:pt idx="10" c:formatCode="0">
                  <c:v>2016</c:v>
                </c:pt>
                <c:pt idx="11" c:formatCode="0">
                  <c:v>2017</c:v>
                </c:pt>
              </c:numCache>
            </c:numRef>
          </c:cat>
          <c:val>
            <c:numRef>
              <c:f>'[2017_Relatório de Indicadores da PROGRAD - UFGD (Bolsas) - v.1.0.xlsx]bolsas_ofertadas'!$C$19:$N$19</c:f>
              <c:numCache>
                <c:formatCode>#,##0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30</c:v>
                </c:pt>
                <c:pt idx="4">
                  <c:v>22</c:v>
                </c:pt>
                <c:pt idx="5">
                  <c:v>8</c:v>
                </c:pt>
                <c:pt idx="6">
                  <c:v>7</c:v>
                </c:pt>
                <c:pt idx="7">
                  <c:v>0</c:v>
                </c:pt>
                <c:pt idx="8">
                  <c:v>11</c:v>
                </c:pt>
                <c:pt idx="9">
                  <c:v>15</c:v>
                </c:pt>
                <c:pt idx="10">
                  <c:v>30</c:v>
                </c:pt>
                <c:pt idx="11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96047104"/>
        <c:axId val="96048640"/>
      </c:barChart>
      <c:catAx>
        <c:axId val="96047104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spPr>
          <a:ln w="9360" cap="flat" cmpd="sng" algn="ctr">
            <a:solidFill>
              <a:srgbClr val="878787"/>
            </a:solidFill>
            <a:prstDash val="solid"/>
            <a:round/>
          </a:ln>
        </c:spPr>
        <c:txPr>
          <a:bodyPr rot="-60000000" spcFirstLastPara="0" vertOverflow="ellipsis" vert="horz" wrap="square" anchor="ctr" anchorCtr="1"/>
          <a:lstStyle/>
          <a:p>
            <a:pPr>
              <a:defRPr lang="pt-BR" sz="1000" b="0" i="0" u="none" strike="noStrike" kern="1200" spc="-1" baseline="0">
                <a:solidFill>
                  <a:srgbClr val="000000"/>
                </a:solidFill>
                <a:latin typeface="Century Gothic" panose="020B0502020202020204"/>
                <a:ea typeface="+mn-ea"/>
                <a:cs typeface="+mn-cs"/>
              </a:defRPr>
            </a:pPr>
          </a:p>
        </c:txPr>
        <c:crossAx val="96048640"/>
        <c:crosses val="autoZero"/>
        <c:auto val="1"/>
        <c:lblAlgn val="ctr"/>
        <c:lblOffset val="100"/>
        <c:noMultiLvlLbl val="1"/>
      </c:catAx>
      <c:valAx>
        <c:axId val="96048640"/>
        <c:scaling>
          <c:orientation val="minMax"/>
          <c:max val="150"/>
          <c:min val="0"/>
        </c:scaling>
        <c:delete val="1"/>
        <c:axPos val="l"/>
        <c:numFmt formatCode="#,##0" sourceLinked="0"/>
        <c:majorTickMark val="out"/>
        <c:minorTickMark val="none"/>
        <c:tickLblPos val="none"/>
        <c:txPr>
          <a:bodyPr rot="-60000000" spcFirstLastPara="0" vertOverflow="ellipsis" vert="horz" wrap="square" anchor="ctr" anchorCtr="1"/>
          <a:lstStyle/>
          <a:p>
            <a:pPr>
              <a:defRPr lang="pt-BR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9604710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 rot="0" spcFirstLastPara="0" vertOverflow="ellipsis" vert="horz" wrap="square" anchor="ctr" anchorCtr="1"/>
          <a:lstStyle/>
          <a:p>
            <a:pPr>
              <a:defRPr lang="pt-BR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</c:dTable>
      <c:spPr>
        <a:noFill/>
        <a:ln w="9360">
          <a:noFill/>
          <a:round/>
        </a:ln>
        <a:effectLst/>
      </c:spPr>
    </c:plotArea>
    <c:plotVisOnly val="1"/>
    <c:dispBlanksAs val="gap"/>
    <c:showDLblsOverMax val="1"/>
  </c:chart>
  <c:spPr>
    <a:solidFill>
      <a:srgbClr val="FFFFFF"/>
    </a:solidFill>
    <a:ln w="6350" cap="flat" cmpd="sng" algn="ctr">
      <a:noFill/>
      <a:prstDash val="solid"/>
      <a:round/>
    </a:ln>
  </c:spPr>
  <c:txPr>
    <a:bodyPr/>
    <a:lstStyle/>
    <a:p>
      <a:pPr>
        <a:defRPr lang="pt-BR"/>
      </a:pPr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2" name="Retângulo 1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3" name="Retângulo 2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4" name="Retângulo 3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5" name="Retângulo 4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6" name="Retângulo 5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7" name="Retângulo 6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8" name="Retângulo 7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9" name="Retângulo 8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10" name="Retângulo 9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11" name="Retângulo 10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12" name="Retângulo 11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13" name="Retângulo 12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14" name="Retângulo 13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15" name="Retângulo 14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16" name="Retângulo 15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17" name="Retângulo 16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18" name="Retângulo 17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19" name="Retângulo 18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20" name="Retângulo 19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21" name="Retângulo 20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22" name="Retângulo 21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23" name="Retângulo 22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24" name="Retângulo 23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25" name="Retângulo 24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26" name="Retângulo 25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27" name="Retângulo 26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28" name="Retângulo 27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29" name="Retângulo 28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30" name="Retângulo 29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31" name="Retângulo 30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32" name="Retângulo 31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33" name="Retângulo 32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34" name="Retângulo 33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35" name="Retângulo 34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36" name="Retângulo 35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37" name="Retângulo 36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38" name="Retângulo 37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39" name="Retângulo 38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40" name="Retângulo 39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41" name="Retângulo 40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42" name="Retângulo 41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43" name="Retângulo 42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44" name="Retângulo 43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45" name="Retângulo 44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46" name="Retângulo 45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47" name="Retângulo 46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48" name="Retângulo 47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49" name="Retângulo 48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50" name="Retângulo 49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51" name="Retângulo 50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52" name="Retângulo 51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53" name="Retângulo 52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54" name="Retângulo 53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55" name="Retângulo 54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56" name="Retângulo 55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57" name="Retângulo 56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58" name="Retângulo 57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59" name="Retângulo 58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60" name="Retângulo 59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61" name="Retângulo 60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62" name="Retângulo 61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63" name="Retângulo 62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64" name="Retângulo 63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65" name="Retângulo 64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2" name="Retângulo 1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3" name="Retângulo 2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4" name="Retângulo 3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5" name="Retângulo 4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6" name="Retângulo 5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7" name="Retângulo 6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8" name="Retângulo 7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9" name="Retângulo 8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10" name="Retângulo 9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11" name="Retângulo 10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12" name="Retângulo 11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13" name="Retângulo 12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14" name="Retângulo 13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15" name="Retângulo 14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16" name="Retângulo 15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17" name="Retângulo 16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2" name="Retângulo 1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3" name="Retângulo 2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4" name="Retângulo 3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5" name="Retângulo 4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6" name="Retângulo 5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7" name="Retângulo 6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8" name="Retângulo 7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9" name="Retângulo 8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10" name="Retângulo 9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11" name="Retângulo 10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12" name="Retângulo 11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13" name="Retângulo 12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14" name="Retângulo 13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15" name="Retângulo 14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16" name="Retângulo 15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17" name="Retângulo 16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18" name="Retângulo 17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19" name="Retângulo 18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20" name="Retângulo 19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21" name="Retângulo 20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22" name="Retângulo 21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23" name="Retângulo 22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24" name="Retângulo 23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25" name="Retângulo 24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26" name="Retângulo 25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27" name="Retângulo 26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28" name="Retângulo 27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29" name="Retângulo 28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30" name="Retângulo 29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31" name="Retângulo 30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32" name="Retângulo 31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33" name="Retângulo 32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34" name="Retângulo 33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35" name="Retângulo 34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36" name="Retângulo 35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37" name="Retângulo 36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38" name="Retângulo 37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39" name="Retângulo 38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40" name="Retângulo 39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41" name="Retângulo 40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42" name="Retângulo 41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43" name="Retângulo 42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44" name="Retângulo 43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45" name="Retângulo 44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46" name="Retângulo 45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47" name="Retângulo 46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48" name="Retângulo 47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49" name="Retângulo 48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50" name="Retângulo 49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51" name="Retângulo 50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52" name="Retângulo 51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53" name="Retângulo 52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54" name="Retângulo 53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55" name="Retângulo 54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56" name="Retângulo 55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57" name="Retângulo 56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58" name="Retângulo 57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59" name="Retângulo 58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60" name="Retângulo 59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61" name="Retângulo 60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62" name="Retângulo 61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63" name="Retângulo 62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64" name="Retângulo 63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65" name="Retângulo 64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2" name="Retângulo 1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3" name="Retângulo 2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4" name="Retângulo 3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5" name="Retângulo 4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6" name="Retângulo 5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7" name="Retângulo 6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8" name="Retângulo 7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9" name="Retângulo 8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10" name="Retângulo 9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11" name="Retângulo 10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12" name="Retângulo 11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13" name="Retângulo 12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14" name="Retângulo 13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15" name="Retângulo 14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16" name="Retângulo 15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17" name="Retângulo 16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18" name="Retângulo 17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19" name="Retângulo 18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20" name="Retângulo 19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21" name="Retângulo 20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22" name="Retângulo 21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23" name="Retângulo 22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24" name="Retângulo 23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25" name="Retângulo 24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26" name="Retângulo 25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27" name="Retângulo 26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28" name="Retângulo 27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29" name="Retângulo 28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30" name="Retângulo 29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31" name="Retângulo 30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32" name="Retângulo 31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33" name="Retângulo 32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34" name="Retângulo 33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35" name="Retângulo 34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36" name="Retângulo 35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37" name="Retângulo 36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38" name="Retângulo 37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39" name="Retângulo 38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40" name="Retângulo 39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41" name="Retângulo 40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42" name="Retângulo 41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43" name="Retângulo 42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44" name="Retângulo 43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45" name="Retângulo 44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46" name="Retângulo 45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47" name="Retângulo 46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48" name="Retângulo 47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49" name="Retângulo 48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50" name="Retângulo 49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51" name="Retângulo 50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52" name="Retângulo 51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53" name="Retângulo 52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54" name="Retângulo 53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55" name="Retângulo 54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56" name="Retângulo 55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57" name="Retângulo 56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58" name="Retângulo 57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59" name="Retângulo 58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60" name="Retângulo 59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61" name="Retângulo 60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62" name="Retângulo 61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63" name="Retângulo 62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64" name="Retângulo 63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65" name="Retângulo 64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2" name="Retângulo 1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3" name="Retângulo 2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4" name="Retângulo 3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5" name="Retângulo 4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6" name="Retângulo 5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7" name="Retângulo 6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8" name="Retângulo 7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9" name="Retângulo 8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10" name="Retângulo 9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11" name="Retângulo 10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12" name="Retângulo 11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13" name="Retângulo 12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14" name="Retângulo 13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15" name="Retângulo 14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16" name="Retângulo 15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17" name="Retângulo 16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2" name="Retângulo 1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3" name="Retângulo 2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4" name="Retângulo 3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5" name="Retângulo 4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6" name="Retângulo 5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7" name="Retângulo 6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8" name="Retângulo 7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9" name="Retângulo 8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10" name="Retângulo 9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11" name="Retângulo 10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12" name="Retângulo 11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13" name="Retângulo 12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14" name="Retângulo 13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15" name="Retângulo 14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16" name="Retângulo 15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17" name="Retângulo 16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18" name="Retângulo 17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19" name="Retângulo 18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20" name="Retângulo 19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21" name="Retângulo 20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22" name="Retângulo 21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23" name="Retângulo 22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24" name="Retângulo 23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25" name="Retângulo 24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26" name="Retângulo 25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27" name="Retângulo 26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28" name="Retângulo 27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29" name="Retângulo 28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30" name="Retângulo 29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31" name="Retângulo 30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32" name="Retângulo 31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33" name="Retângulo 32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34" name="Retângulo 33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35" name="Retângulo 34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36" name="Retângulo 35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37" name="Retângulo 36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38" name="Retângulo 37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39" name="Retângulo 38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40" name="Retângulo 39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41" name="Retângulo 40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42" name="Retângulo 41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43" name="Retângulo 42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44" name="Retângulo 43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45" name="Retângulo 44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46" name="Retângulo 45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47" name="Retângulo 46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48" name="Retângulo 47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49" name="Retângulo 48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50" name="Retângulo 49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51" name="Retângulo 50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52" name="Retângulo 51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53" name="Retângulo 52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54" name="Retângulo 53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55" name="Retângulo 54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56" name="Retângulo 55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57" name="Retângulo 56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58" name="Retângulo 57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59" name="Retângulo 58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60" name="Retângulo 59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61" name="Retângulo 60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62" name="Retângulo 61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63" name="Retângulo 62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64" name="Retângulo 63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65" name="Retângulo 64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2" name="Retângulo 1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3" name="Retângulo 2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4" name="Retângulo 3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5" name="Retângulo 4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6" name="Retângulo 5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7" name="Retângulo 6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8" name="Retângulo 7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9" name="Retângulo 8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10" name="Retângulo 9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11" name="Retângulo 10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12" name="Retângulo 11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13" name="Retângulo 12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14" name="Retângulo 13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15" name="Retângulo 14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16" name="Retângulo 15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17" name="Retângulo 16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2" name="Retângulo 1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3" name="Retângulo 2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4" name="Retângulo 3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5" name="Retângulo 4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6" name="Retângulo 5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7" name="Retângulo 6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8" name="Retângulo 7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9" name="Retângulo 8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10" name="Retângulo 9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11" name="Retângulo 10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12" name="Retângulo 11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13" name="Retângulo 12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14" name="Retângulo 13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15" name="Retângulo 14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16" name="Retângulo 15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17" name="Retângulo 16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18" name="Retângulo 17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19" name="Retângulo 18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20" name="Retângulo 19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21" name="Retângulo 20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22" name="Retângulo 21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23" name="Retângulo 22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24" name="Retângulo 23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25" name="Retângulo 24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26" name="Retângulo 25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27" name="Retângulo 26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28" name="Retângulo 27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29" name="Retângulo 28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30" name="Retângulo 29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31" name="Retângulo 30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32" name="Retângulo 31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33" name="Retângulo 32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34" name="Retângulo 33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35" name="Retângulo 34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36" name="Retângulo 35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37" name="Retângulo 36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38" name="Retângulo 37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39" name="Retângulo 38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40" name="Retângulo 39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41" name="Retângulo 40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42" name="Retângulo 41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43" name="Retângulo 42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44" name="Retângulo 43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45" name="Retângulo 44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46" name="Retângulo 45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47" name="Retângulo 46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48" name="Retângulo 47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49" name="Retângulo 48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50" name="Retângulo 49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51" name="Retângulo 50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52" name="Retângulo 51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53" name="Retângulo 52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54" name="Retângulo 53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55" name="Retângulo 54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56" name="Retângulo 55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57" name="Retângulo 56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58" name="Retângulo 57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59" name="Retângulo 58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60" name="Retângulo 59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61" name="Retângulo 60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62" name="Retângulo 61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63" name="Retângulo 62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64" name="Retângulo 63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>
      <cdr:nvSpPr>
        <cdr:cNvPr id="65" name="Retângulo 64"/>
        <cdr:cNvSpPr/>
      </cdr:nvSpPr>
      <cdr:spPr xmlns:a="http://schemas.openxmlformats.org/drawingml/2006/main"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none" lIns="45720" tIns="45720" rIns="45720" bIns="45720" rtlCol="0" anchor="t" anchorCtr="0">
          <a:normAutofit/>
        </a:bodyPr>
        <a:lstStyle/>
        <a:p>
          <a:endParaRPr lang="pt-BR" sz="110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37E416-5795-4810-AA6A-890E3F4C86C7}" type="datetimeFigureOut">
              <a:rPr lang="pt-BR" smtClean="0"/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7DDC86-4B38-4BDE-AC3C-04EB075E22CB}" type="slidenum">
              <a:rPr lang="pt-BR" smtClean="0"/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6B546B-EAEB-4439-8AE2-9DB76DD978D5}" type="datetimeFigureOut">
              <a:rPr lang="pt-BR" smtClean="0"/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A88849-EA5A-402C-85C6-6AC58C5E3557}" type="slidenum">
              <a:rPr lang="pt-BR" smtClean="0"/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2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551354" y="1645920"/>
            <a:ext cx="2438399" cy="365760"/>
          </a:xfrm>
          <a:prstGeom prst="rect">
            <a:avLst/>
          </a:prstGeom>
        </p:spPr>
        <p:txBody>
          <a:bodyPr/>
          <a:lstStyle/>
          <a:p>
            <a:fld id="{2E700DB3-DBF0-4086-B675-117E7A9610B8}" type="datetimeFigureOut">
              <a:rPr lang="pt-BR" smtClean="0"/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7586913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1752600" cy="5851525"/>
          </a:xfrm>
        </p:spPr>
        <p:txBody>
          <a:bodyPr vert="eaVert" anchor="b" anchorCtr="0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551354" y="1645920"/>
            <a:ext cx="2438399" cy="365760"/>
          </a:xfrm>
          <a:prstGeom prst="rect">
            <a:avLst/>
          </a:prstGeom>
        </p:spPr>
        <p:txBody>
          <a:bodyPr/>
          <a:lstStyle/>
          <a:p>
            <a:fld id="{2E700DB3-DBF0-4086-B675-117E7A9610B8}" type="datetimeFigureOut">
              <a:rPr lang="pt-BR" smtClean="0"/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7586913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5" y="5486401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5" y="3852865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  <a:endParaRPr lang="pt-BR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04802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16200000">
            <a:off x="7586913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  <a:endParaRPr lang="pt-BR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 rot="16200000">
            <a:off x="7551354" y="1645920"/>
            <a:ext cx="2438399" cy="365760"/>
          </a:xfrm>
          <a:prstGeom prst="rect">
            <a:avLst/>
          </a:prstGeom>
        </p:spPr>
        <p:txBody>
          <a:bodyPr/>
          <a:lstStyle/>
          <a:p>
            <a:fld id="{2E700DB3-DBF0-4086-B675-117E7A9610B8}" type="datetimeFigureOut">
              <a:rPr lang="pt-BR" smtClean="0"/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 rot="16200000">
            <a:off x="7586913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119D8CF-8DEC-4D9F-84EE-ADF04DFF3391}" type="slidenum">
              <a:rPr lang="pt-BR" smtClean="0"/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anose="020B0604020202020204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chart" Target="../charts/chart13.xml"/><Relationship Id="rId1" Type="http://schemas.openxmlformats.org/officeDocument/2006/relationships/chart" Target="../charts/char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chart" Target="../charts/chart14.xml"/></Relationships>
</file>

<file path=ppt/slides/_rels/slide12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6.xml"/><Relationship Id="rId5" Type="http://schemas.openxmlformats.org/officeDocument/2006/relationships/slideLayout" Target="../slideLayouts/slideLayout5.xml"/><Relationship Id="rId4" Type="http://schemas.openxmlformats.org/officeDocument/2006/relationships/chart" Target="../charts/chart18.xml"/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chart" Target="../charts/chart15.xml"/></Relationships>
</file>

<file path=ppt/slides/_rels/slide13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5.xml"/><Relationship Id="rId3" Type="http://schemas.openxmlformats.org/officeDocument/2006/relationships/chart" Target="../charts/chart21.xml"/><Relationship Id="rId2" Type="http://schemas.openxmlformats.org/officeDocument/2006/relationships/chart" Target="../charts/chart20.xml"/><Relationship Id="rId1" Type="http://schemas.openxmlformats.org/officeDocument/2006/relationships/chart" Target="../charts/chart1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chart" Target="../charts/chart22.xml"/></Relationships>
</file>

<file path=ppt/slides/_rels/slide15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8.xml"/><Relationship Id="rId5" Type="http://schemas.openxmlformats.org/officeDocument/2006/relationships/slideLayout" Target="../slideLayouts/slideLayout5.xml"/><Relationship Id="rId4" Type="http://schemas.openxmlformats.org/officeDocument/2006/relationships/chart" Target="../charts/chart26.xml"/><Relationship Id="rId3" Type="http://schemas.openxmlformats.org/officeDocument/2006/relationships/chart" Target="../charts/chart25.xml"/><Relationship Id="rId2" Type="http://schemas.openxmlformats.org/officeDocument/2006/relationships/chart" Target="../charts/chart24.xml"/><Relationship Id="rId1" Type="http://schemas.openxmlformats.org/officeDocument/2006/relationships/chart" Target="../charts/chart23.xml"/></Relationships>
</file>

<file path=ppt/slides/_rels/slide16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9.xml"/><Relationship Id="rId5" Type="http://schemas.openxmlformats.org/officeDocument/2006/relationships/slideLayout" Target="../slideLayouts/slideLayout5.xml"/><Relationship Id="rId4" Type="http://schemas.openxmlformats.org/officeDocument/2006/relationships/chart" Target="../charts/chart30.xml"/><Relationship Id="rId3" Type="http://schemas.openxmlformats.org/officeDocument/2006/relationships/chart" Target="../charts/chart29.xml"/><Relationship Id="rId2" Type="http://schemas.openxmlformats.org/officeDocument/2006/relationships/chart" Target="../charts/chart28.xml"/><Relationship Id="rId1" Type="http://schemas.openxmlformats.org/officeDocument/2006/relationships/chart" Target="../charts/chart27.xml"/></Relationships>
</file>

<file path=ppt/slides/_rels/slide17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5.xml"/><Relationship Id="rId3" Type="http://schemas.openxmlformats.org/officeDocument/2006/relationships/chart" Target="../charts/chart33.xml"/><Relationship Id="rId2" Type="http://schemas.openxmlformats.org/officeDocument/2006/relationships/chart" Target="../charts/chart32.xml"/><Relationship Id="rId1" Type="http://schemas.openxmlformats.org/officeDocument/2006/relationships/chart" Target="../charts/chart31.xml"/></Relationships>
</file>

<file path=ppt/slides/_rels/slide18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5.xml"/><Relationship Id="rId3" Type="http://schemas.openxmlformats.org/officeDocument/2006/relationships/chart" Target="../charts/chart36.xml"/><Relationship Id="rId2" Type="http://schemas.openxmlformats.org/officeDocument/2006/relationships/chart" Target="../charts/chart35.xml"/><Relationship Id="rId1" Type="http://schemas.openxmlformats.org/officeDocument/2006/relationships/chart" Target="../charts/chart34.xml"/></Relationships>
</file>

<file path=ppt/slides/_rels/slide1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2.xml"/><Relationship Id="rId3" Type="http://schemas.openxmlformats.org/officeDocument/2006/relationships/slideLayout" Target="../slideLayouts/slideLayout5.xml"/><Relationship Id="rId2" Type="http://schemas.openxmlformats.org/officeDocument/2006/relationships/chart" Target="../charts/chart38.xml"/><Relationship Id="rId1" Type="http://schemas.openxmlformats.org/officeDocument/2006/relationships/chart" Target="../charts/chart3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chart" Target="../charts/char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chart" Target="../charts/chart3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chart" Target="../charts/chart4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chart" Target="../charts/chart42.xml"/><Relationship Id="rId1" Type="http://schemas.openxmlformats.org/officeDocument/2006/relationships/chart" Target="../charts/chart4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hart" Target="../charts/chart44.xml"/><Relationship Id="rId1" Type="http://schemas.openxmlformats.org/officeDocument/2006/relationships/chart" Target="../charts/chart4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hart" Target="../charts/chart46.xml"/><Relationship Id="rId1" Type="http://schemas.openxmlformats.org/officeDocument/2006/relationships/chart" Target="../charts/chart4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hart" Target="../charts/chart48.xml"/><Relationship Id="rId1" Type="http://schemas.openxmlformats.org/officeDocument/2006/relationships/chart" Target="../charts/chart4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hart" Target="../charts/chart50.xml"/><Relationship Id="rId1" Type="http://schemas.openxmlformats.org/officeDocument/2006/relationships/chart" Target="../charts/chart49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chart" Target="../charts/chart5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chart" Target="../charts/chart5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chart" Target="../charts/chart53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5.xml"/><Relationship Id="rId2" Type="http://schemas.openxmlformats.org/officeDocument/2006/relationships/chart" Target="../charts/chart3.xml"/><Relationship Id="rId1" Type="http://schemas.openxmlformats.org/officeDocument/2006/relationships/chart" Target="../charts/char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hart" Target="../charts/chart55.xml"/><Relationship Id="rId1" Type="http://schemas.openxmlformats.org/officeDocument/2006/relationships/chart" Target="../charts/chart5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hart" Target="../charts/chart57.xml"/><Relationship Id="rId1" Type="http://schemas.openxmlformats.org/officeDocument/2006/relationships/chart" Target="../charts/chart5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hart" Target="../charts/chart59.xml"/><Relationship Id="rId1" Type="http://schemas.openxmlformats.org/officeDocument/2006/relationships/chart" Target="../charts/chart58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hart" Target="../charts/chart61.xml"/><Relationship Id="rId1" Type="http://schemas.openxmlformats.org/officeDocument/2006/relationships/chart" Target="../charts/chart60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chart" Target="../charts/chart6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hart" Target="../charts/chart64.xml"/><Relationship Id="rId1" Type="http://schemas.openxmlformats.org/officeDocument/2006/relationships/chart" Target="../charts/chart6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hart" Target="../charts/chart66.xml"/><Relationship Id="rId1" Type="http://schemas.openxmlformats.org/officeDocument/2006/relationships/chart" Target="../charts/chart6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5.xml"/><Relationship Id="rId1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5.xml"/><Relationship Id="rId1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chart" Target="../charts/chart6.xml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.xml"/><Relationship Id="rId3" Type="http://schemas.openxmlformats.org/officeDocument/2006/relationships/slideLayout" Target="../slideLayouts/slideLayout5.xml"/><Relationship Id="rId2" Type="http://schemas.openxmlformats.org/officeDocument/2006/relationships/chart" Target="../charts/chart8.xml"/><Relationship Id="rId1" Type="http://schemas.openxmlformats.org/officeDocument/2006/relationships/chart" Target="../charts/char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chart" Target="../charts/chart9.xml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.xml"/><Relationship Id="rId3" Type="http://schemas.openxmlformats.org/officeDocument/2006/relationships/slideLayout" Target="../slideLayouts/slideLayout5.xml"/><Relationship Id="rId2" Type="http://schemas.openxmlformats.org/officeDocument/2006/relationships/chart" Target="../charts/chart11.xml"/><Relationship Id="rId1" Type="http://schemas.openxmlformats.org/officeDocument/2006/relationships/chart" Target="../charts/char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25"/>
          <p:cNvSpPr>
            <a:spLocks noGrp="1"/>
          </p:cNvSpPr>
          <p:nvPr>
            <p:ph type="title"/>
          </p:nvPr>
        </p:nvSpPr>
        <p:spPr>
          <a:xfrm>
            <a:off x="395536" y="6741368"/>
            <a:ext cx="5414227" cy="576064"/>
          </a:xfrm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r"/>
            <a:r>
              <a:rPr lang="pt-BR" sz="54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</a:t>
            </a:r>
            <a:br>
              <a:rPr lang="pt-BR" sz="6000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</a:br>
            <a:br>
              <a:rPr lang="pt-BR" sz="60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 panose="020F0502020204030204" pitchFamily="34" charset="0"/>
              </a:rPr>
            </a:br>
            <a:br>
              <a:rPr lang="pt-BR" sz="60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anose="020F0502020204030204" pitchFamily="34" charset="0"/>
              </a:rPr>
            </a:br>
            <a:endParaRPr lang="pt-BR" sz="60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libri" panose="020F0502020204030204" pitchFamily="34" charset="0"/>
            </a:endParaRPr>
          </a:p>
        </p:txBody>
      </p:sp>
      <p:pic>
        <p:nvPicPr>
          <p:cNvPr id="1026" name="Picture 2" descr="C:\Users\ROZIMA~1\AppData\Local\Temp\Rar$DIa0.233\logo UFGD.jp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360775"/>
            <a:ext cx="1656184" cy="1804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  <a:sym typeface="+mn-ea"/>
              </a:rPr>
              <a:t>Indicadores da UFGD</a:t>
            </a:r>
            <a:br>
              <a:rPr lang="pt-BR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anose="020B0503020202020204" pitchFamily="34" charset="0"/>
                <a:sym typeface="+mn-ea"/>
              </a:rPr>
            </a:br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  <a:sym typeface="+mn-ea"/>
              </a:rPr>
              <a:t>PROGRAD - BOLSAS</a:t>
            </a:r>
            <a:endParaRPr lang="pt-BR" altLang="en-US" sz="3600"/>
          </a:p>
        </p:txBody>
      </p:sp>
      <p:graphicFrame>
        <p:nvGraphicFramePr>
          <p:cNvPr id="75" name="Gráfico 16"/>
          <p:cNvGraphicFramePr/>
          <p:nvPr>
            <p:ph sz="half" idx="2"/>
          </p:nvPr>
        </p:nvGraphicFramePr>
        <p:xfrm>
          <a:off x="457200" y="2174875"/>
          <a:ext cx="3657600" cy="4391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74" name="Gráfico 9"/>
          <p:cNvGraphicFramePr/>
          <p:nvPr>
            <p:ph sz="quarter" idx="4"/>
          </p:nvPr>
        </p:nvGraphicFramePr>
        <p:xfrm>
          <a:off x="4419600" y="2174875"/>
          <a:ext cx="3657600" cy="4391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Retângulo 12"/>
          <p:cNvSpPr/>
          <p:nvPr/>
        </p:nvSpPr>
        <p:spPr>
          <a:xfrm>
            <a:off x="554355" y="6581140"/>
            <a:ext cx="4413250" cy="2298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pt-BR" sz="900" dirty="0">
                <a:solidFill>
                  <a:srgbClr val="2F2B20"/>
                </a:solidFill>
                <a:latin typeface="Century Gothic" panose="020B0502020202020204" pitchFamily="34" charset="0"/>
              </a:rPr>
              <a:t>Fonte: PROGRAD Org.: DIPLAN/COPLAN/PROAP</a:t>
            </a:r>
            <a:endParaRPr lang="pt-BR" sz="900" dirty="0">
              <a:solidFill>
                <a:srgbClr val="2F2B2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4" name="Tabela 13"/>
          <p:cNvGraphicFramePr/>
          <p:nvPr/>
        </p:nvGraphicFramePr>
        <p:xfrm>
          <a:off x="553720" y="1417955"/>
          <a:ext cx="3472815" cy="75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2815"/>
              </a:tblGrid>
              <a:tr h="75692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</a:rPr>
                        <a:t>Número de Alunos (Bolsistas+Voluntários) ativos do PEG em dez/17,  por curso.</a:t>
                      </a:r>
                      <a:endParaRPr lang="en-US" altLang="en-US" sz="1400" b="1">
                        <a:solidFill>
                          <a:srgbClr val="FFFFF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BFBFB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BFBFB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ela 14"/>
          <p:cNvGraphicFramePr/>
          <p:nvPr/>
        </p:nvGraphicFramePr>
        <p:xfrm>
          <a:off x="4253865" y="1417955"/>
          <a:ext cx="3823970" cy="7562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3970"/>
              </a:tblGrid>
              <a:tr h="75628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</a:rPr>
                        <a:t>Valor </a:t>
                      </a:r>
                      <a:r>
                        <a:rPr lang="pt-BR" altLang="en-US" sz="1400" b="1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</a:rPr>
                        <a:t>t</a:t>
                      </a:r>
                      <a:r>
                        <a:rPr lang="en-US" sz="1400" b="1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</a:rPr>
                        <a:t>otal </a:t>
                      </a:r>
                      <a:r>
                        <a:rPr lang="pt-BR" altLang="en-US" sz="1400" b="1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</a:rPr>
                        <a:t>p</a:t>
                      </a:r>
                      <a:r>
                        <a:rPr lang="en-US" sz="1400" b="1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</a:rPr>
                        <a:t>ago aos Bolsistas do PEG em 2017, por curso.</a:t>
                      </a:r>
                      <a:endParaRPr lang="en-US" altLang="en-US" sz="1400" b="1">
                        <a:solidFill>
                          <a:srgbClr val="FFFFF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BFBFB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BFBFB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  <a:sym typeface="+mn-ea"/>
              </a:rPr>
              <a:t>Indicadores da UFGD</a:t>
            </a:r>
            <a:br>
              <a:rPr lang="pt-BR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anose="020B0503020202020204" pitchFamily="34" charset="0"/>
                <a:sym typeface="+mn-ea"/>
              </a:rPr>
            </a:br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  <a:sym typeface="+mn-ea"/>
              </a:rPr>
              <a:t>PROGRAD - BOLSAS</a:t>
            </a:r>
            <a:endParaRPr lang="pt-BR" altLang="en-US" sz="3600" b="1" dirty="0">
              <a:solidFill>
                <a:srgbClr val="FFC000"/>
              </a:solidFill>
              <a:latin typeface="Century Gothic" panose="020B0502020202020204" pitchFamily="34" charset="0"/>
              <a:sym typeface="+mn-ea"/>
            </a:endParaRPr>
          </a:p>
        </p:txBody>
      </p:sp>
      <p:graphicFrame>
        <p:nvGraphicFramePr>
          <p:cNvPr id="33" name="Gráfico 17"/>
          <p:cNvGraphicFramePr/>
          <p:nvPr>
            <p:ph sz="half" idx="2"/>
          </p:nvPr>
        </p:nvGraphicFramePr>
        <p:xfrm>
          <a:off x="569595" y="2174875"/>
          <a:ext cx="7203440" cy="37630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8" name="Espaço Reservado para Texto 5"/>
          <p:cNvSpPr>
            <a:spLocks noGrp="1"/>
          </p:cNvSpPr>
          <p:nvPr>
            <p:ph type="body" idx="1"/>
          </p:nvPr>
        </p:nvSpPr>
        <p:spPr>
          <a:xfrm>
            <a:off x="569595" y="1417955"/>
            <a:ext cx="7203440" cy="639445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p>
            <a:r>
              <a:rPr lang="pt-BR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Histórico da Quantidade de Bolsas Ofertadas do PROLICEN.</a:t>
            </a:r>
            <a:endParaRPr lang="pt-BR" sz="1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568960" y="6581140"/>
            <a:ext cx="7203440" cy="2298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pt-BR" sz="900" dirty="0">
                <a:solidFill>
                  <a:srgbClr val="2F2B20"/>
                </a:solidFill>
                <a:latin typeface="Century Gothic" panose="020B0502020202020204" pitchFamily="34" charset="0"/>
              </a:rPr>
              <a:t>Fonte: PROGRAD Org.: DIPLAN/COPLAN/PROAP</a:t>
            </a:r>
            <a:endParaRPr lang="pt-BR" sz="900" dirty="0">
              <a:solidFill>
                <a:srgbClr val="2F2B2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aixa de Texto 2"/>
          <p:cNvSpPr txBox="1"/>
          <p:nvPr/>
        </p:nvSpPr>
        <p:spPr>
          <a:xfrm>
            <a:off x="569595" y="6228080"/>
            <a:ext cx="7203440" cy="206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pt-BR" altLang="en-US" sz="750">
                <a:latin typeface="Century Gothic" panose="020B0502020202020204" pitchFamily="34" charset="0"/>
                <a:cs typeface="Century Gothic" panose="020B0502020202020204" pitchFamily="34" charset="0"/>
              </a:rPr>
              <a:t>Nota: (1) No ano de 2007 não houve abertura de Edital para PROLICEN.</a:t>
            </a:r>
            <a:endParaRPr lang="pt-BR" altLang="en-US" sz="750">
              <a:latin typeface="Century Gothic" panose="020B0502020202020204" pitchFamily="34" charset="0"/>
              <a:cs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anose="020B0503020202020204" pitchFamily="34" charset="0"/>
              </a:rPr>
            </a:br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PROGRAD - BOLSAS</a:t>
            </a:r>
            <a:endParaRPr lang="pt-BR" sz="3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179070" y="1276985"/>
            <a:ext cx="3935730" cy="639445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Número de Alunos ( Bolsistas + Voluntários) ativos do PROLICEN em 2017, por mês.</a:t>
            </a:r>
            <a:endParaRPr lang="en-US" sz="1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343400" y="1276985"/>
            <a:ext cx="3890010" cy="639445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Valor total pago aos Bolsistas do PROLICEN em 2017, por mês.</a:t>
            </a:r>
            <a:endParaRPr lang="en-US" sz="1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647563" y="6577878"/>
            <a:ext cx="7848873" cy="24622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00" dirty="0"/>
              <a:t>.</a:t>
            </a:r>
            <a:endParaRPr lang="pt-BR" sz="1000" dirty="0"/>
          </a:p>
        </p:txBody>
      </p:sp>
      <p:graphicFrame>
        <p:nvGraphicFramePr>
          <p:cNvPr id="10" name="Espaço Reservado para Conteúdo 9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12" name="Espaço Reservado para Conteúdo 11"/>
          <p:cNvGraphicFramePr>
            <a:graphicFrameLocks noGrp="1"/>
          </p:cNvGraphicFramePr>
          <p:nvPr>
            <p:ph sz="quarter" idx="4"/>
          </p:nvPr>
        </p:nvGraphicFramePr>
        <p:xfrm>
          <a:off x="4206875" y="2237105"/>
          <a:ext cx="4026535" cy="4033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áfico 10"/>
          <p:cNvGraphicFramePr/>
          <p:nvPr/>
        </p:nvGraphicFramePr>
        <p:xfrm>
          <a:off x="8890" y="1916430"/>
          <a:ext cx="4197985" cy="41509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Gráfico 12"/>
          <p:cNvGraphicFramePr/>
          <p:nvPr/>
        </p:nvGraphicFramePr>
        <p:xfrm>
          <a:off x="4206875" y="1917065"/>
          <a:ext cx="3941445" cy="40170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Retângulo 1"/>
          <p:cNvSpPr/>
          <p:nvPr/>
        </p:nvSpPr>
        <p:spPr>
          <a:xfrm>
            <a:off x="178435" y="6600825"/>
            <a:ext cx="3935730" cy="229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900" dirty="0">
                <a:solidFill>
                  <a:srgbClr val="2F2B20"/>
                </a:solidFill>
                <a:latin typeface="Century Gothic" panose="020B0502020202020204" pitchFamily="34" charset="0"/>
              </a:rPr>
              <a:t>Fonte: PROGRAD Org.: DIPLAN/COPLAN/PROAP</a:t>
            </a:r>
            <a:endParaRPr lang="pt-BR" sz="900" dirty="0">
              <a:solidFill>
                <a:srgbClr val="2F2B20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Caixa de Texto 5"/>
          <p:cNvSpPr txBox="1"/>
          <p:nvPr/>
        </p:nvSpPr>
        <p:spPr>
          <a:xfrm>
            <a:off x="179705" y="6140450"/>
            <a:ext cx="3935095" cy="43751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pt-BR" altLang="en-US" sz="750">
                <a:latin typeface="Century Gothic" panose="020B0502020202020204" pitchFamily="34" charset="0"/>
                <a:cs typeface="Century Gothic" panose="020B0502020202020204" pitchFamily="34" charset="0"/>
              </a:rPr>
              <a:t>Nota: (1)Término do edital 10/2016 em 10/08/2017. Prorrogação de três bolsistas do Edital 10/2016, com vigência de 10 meses.</a:t>
            </a:r>
            <a:endParaRPr lang="pt-BR" altLang="en-US" sz="750">
              <a:latin typeface="Century Gothic" panose="020B0502020202020204" pitchFamily="34" charset="0"/>
              <a:cs typeface="Century Gothic" panose="020B0502020202020204" pitchFamily="34" charset="0"/>
            </a:endParaRPr>
          </a:p>
          <a:p>
            <a:r>
              <a:rPr lang="pt-BR" altLang="en-US" sz="750">
                <a:latin typeface="Century Gothic" panose="020B0502020202020204" pitchFamily="34" charset="0"/>
                <a:cs typeface="Century Gothic" panose="020B0502020202020204" pitchFamily="34" charset="0"/>
              </a:rPr>
              <a:t>          (2) Início do edital 07/2017 em 11/09/2017.</a:t>
            </a:r>
            <a:endParaRPr lang="pt-BR" altLang="en-US" sz="750">
              <a:latin typeface="Century Gothic" panose="020B0502020202020204" pitchFamily="34" charset="0"/>
              <a:cs typeface="Century Gothic" panose="020B0502020202020204" pitchFamily="34" charset="0"/>
            </a:endParaRPr>
          </a:p>
        </p:txBody>
      </p:sp>
      <p:sp>
        <p:nvSpPr>
          <p:cNvPr id="7" name="Caixa de Texto 6"/>
          <p:cNvSpPr txBox="1"/>
          <p:nvPr/>
        </p:nvSpPr>
        <p:spPr>
          <a:xfrm>
            <a:off x="4343400" y="6126480"/>
            <a:ext cx="3889375" cy="43751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pt-BR" altLang="en-US" sz="750">
                <a:latin typeface="Century Gothic" panose="020B0502020202020204" pitchFamily="34" charset="0"/>
                <a:cs typeface="Century Gothic" panose="020B0502020202020204" pitchFamily="34" charset="0"/>
              </a:rPr>
              <a:t>Nota: (1)Término do edital 10/2016 em 10/08/2017. Prorrogação de três bolsistas do Edital 10/2016, com vigência de 10 meses.</a:t>
            </a:r>
            <a:endParaRPr lang="pt-BR" altLang="en-US" sz="750">
              <a:latin typeface="Century Gothic" panose="020B0502020202020204" pitchFamily="34" charset="0"/>
              <a:cs typeface="Century Gothic" panose="020B0502020202020204" pitchFamily="34" charset="0"/>
            </a:endParaRPr>
          </a:p>
          <a:p>
            <a:r>
              <a:rPr lang="pt-BR" altLang="en-US" sz="750">
                <a:latin typeface="Century Gothic" panose="020B0502020202020204" pitchFamily="34" charset="0"/>
                <a:cs typeface="Century Gothic" panose="020B0502020202020204" pitchFamily="34" charset="0"/>
              </a:rPr>
              <a:t>           (2) Início do edital 07/2017 em 11/09/2017.</a:t>
            </a:r>
            <a:endParaRPr lang="pt-BR" altLang="en-US" sz="750">
              <a:latin typeface="Century Gothic" panose="020B0502020202020204" pitchFamily="34" charset="0"/>
              <a:cs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955"/>
            <a:ext cx="7620000" cy="963295"/>
          </a:xfrm>
        </p:spPr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anose="020B0503020202020204" pitchFamily="34" charset="0"/>
              </a:rPr>
            </a:br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PROGRAD - BOLSAS</a:t>
            </a:r>
            <a:endParaRPr lang="pt-BR" sz="3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121920" y="1303655"/>
            <a:ext cx="3923665" cy="748030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Número de Alunos (</a:t>
            </a:r>
            <a:r>
              <a:rPr lang="pt-BR" sz="1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Bolsistas+Voluntários</a:t>
            </a:r>
            <a:r>
              <a:rPr lang="pt-BR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) ativos do PROLICEN em dez/17,  por curso.</a:t>
            </a:r>
            <a:r>
              <a:rPr lang="pt-BR" sz="1400" dirty="0"/>
              <a:t> </a:t>
            </a:r>
            <a:endParaRPr lang="en-US" sz="1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9" name="Espaço Reservado para Conteúdo 8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12" name="Gráfico 11"/>
          <p:cNvGraphicFramePr/>
          <p:nvPr/>
        </p:nvGraphicFramePr>
        <p:xfrm>
          <a:off x="173355" y="2052320"/>
          <a:ext cx="3941445" cy="455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tângulo 1"/>
          <p:cNvSpPr/>
          <p:nvPr/>
        </p:nvSpPr>
        <p:spPr>
          <a:xfrm>
            <a:off x="122555" y="6611620"/>
            <a:ext cx="3923030" cy="229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900" dirty="0">
                <a:solidFill>
                  <a:srgbClr val="2F2B20"/>
                </a:solidFill>
                <a:latin typeface="Century Gothic" panose="020B0502020202020204" pitchFamily="34" charset="0"/>
              </a:rPr>
              <a:t>Fonte: PROGRAD Org.: DIPLAN/COPLAN/PROAP</a:t>
            </a:r>
            <a:endParaRPr lang="pt-BR" sz="900" dirty="0"/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sz="quarter" idx="4"/>
          </p:nvPr>
        </p:nvGraphicFramePr>
        <p:xfrm>
          <a:off x="4359275" y="2051685"/>
          <a:ext cx="4036060" cy="4629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Espaço Reservado para Texto 5"/>
          <p:cNvSpPr>
            <a:spLocks noGrp="1"/>
          </p:cNvSpPr>
          <p:nvPr/>
        </p:nvSpPr>
        <p:spPr>
          <a:xfrm>
            <a:off x="4358640" y="1303655"/>
            <a:ext cx="3993515" cy="748030"/>
          </a:xfrm>
          <a:prstGeom prst="rect">
            <a:avLst/>
          </a:prstGeo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anose="020B0604020202020204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400" dirty="0">
                <a:solidFill>
                  <a:schemeClr val="bg1"/>
                </a:solidFill>
                <a:latin typeface="Century Gothic" panose="020B0502020202020204" pitchFamily="34" charset="0"/>
                <a:cs typeface="Century Gothic" panose="020B0502020202020204" pitchFamily="34" charset="0"/>
                <a:sym typeface="+mn-ea"/>
              </a:rPr>
              <a:t>Valor total pago aos Bolsistas do PROLICEN em 2017, por curso. </a:t>
            </a:r>
            <a:endParaRPr lang="en-US" sz="1400" dirty="0">
              <a:solidFill>
                <a:schemeClr val="bg1"/>
              </a:solidFill>
              <a:latin typeface="Century Gothic" panose="020B0502020202020204" pitchFamily="34" charset="0"/>
              <a:cs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  <a:sym typeface="+mn-ea"/>
              </a:rPr>
              <a:t>Indicadores da UFGD</a:t>
            </a:r>
            <a:br>
              <a:rPr lang="pt-BR" sz="40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anose="020B0503020202020204" pitchFamily="34" charset="0"/>
                <a:sym typeface="+mn-ea"/>
              </a:rPr>
            </a:br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  <a:sym typeface="+mn-ea"/>
              </a:rPr>
              <a:t>PROGRAD - BOLSAS</a:t>
            </a:r>
            <a:endParaRPr lang="pt-BR" altLang="en-US" sz="3600"/>
          </a:p>
        </p:txBody>
      </p:sp>
      <p:graphicFrame>
        <p:nvGraphicFramePr>
          <p:cNvPr id="36" name="Gráfico 20"/>
          <p:cNvGraphicFramePr/>
          <p:nvPr>
            <p:ph sz="half" idx="2"/>
          </p:nvPr>
        </p:nvGraphicFramePr>
        <p:xfrm>
          <a:off x="569595" y="2174875"/>
          <a:ext cx="7203440" cy="39439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8" name="Espaço Reservado para Texto 5"/>
          <p:cNvSpPr>
            <a:spLocks noGrp="1"/>
          </p:cNvSpPr>
          <p:nvPr>
            <p:ph type="body" idx="1"/>
          </p:nvPr>
        </p:nvSpPr>
        <p:spPr>
          <a:xfrm>
            <a:off x="569595" y="1417955"/>
            <a:ext cx="7203440" cy="639445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p>
            <a:r>
              <a:rPr lang="pt-BR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Histórico da Quantidade de Bolsas Ofertadas do PET.</a:t>
            </a:r>
            <a:endParaRPr lang="pt-BR" sz="1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569595" y="6600825"/>
            <a:ext cx="4182110" cy="2298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pt-BR" sz="900" dirty="0">
                <a:solidFill>
                  <a:srgbClr val="2F2B20"/>
                </a:solidFill>
                <a:latin typeface="Century Gothic" panose="020B0502020202020204" pitchFamily="34" charset="0"/>
              </a:rPr>
              <a:t>Fonte: PROGRAD Org.: DIPLAN/COPLAN/PROAP</a:t>
            </a:r>
            <a:endParaRPr lang="pt-BR" sz="900" dirty="0">
              <a:solidFill>
                <a:srgbClr val="2F2B20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anose="020B0503020202020204" pitchFamily="34" charset="0"/>
              </a:rPr>
            </a:br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PROGRAD - BOLSAS</a:t>
            </a:r>
            <a:endParaRPr lang="pt-BR" sz="3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511817" y="1482255"/>
            <a:ext cx="3657600" cy="849600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Número de Bolsas ofertadas do PET em 2017, por modalidade.</a:t>
            </a:r>
            <a:endParaRPr lang="en-US" sz="1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481749"/>
            <a:ext cx="3657600" cy="850106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Número de Alunos ( Bolsistas + Voluntários) ativos do Programa de Educação Tutorial (PET) em 2017, por mês.</a:t>
            </a:r>
            <a:endParaRPr lang="pt-BR" sz="1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0" name="Espaço Reservado para Conteúdo 9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12" name="Espaço Reservado para Conteúdo 11"/>
          <p:cNvGraphicFramePr>
            <a:graphicFrameLocks noGrp="1"/>
          </p:cNvGraphicFramePr>
          <p:nvPr>
            <p:ph sz="quarter" idx="4"/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Gráfico 8"/>
          <p:cNvGraphicFramePr/>
          <p:nvPr/>
        </p:nvGraphicFramePr>
        <p:xfrm>
          <a:off x="282718" y="2305526"/>
          <a:ext cx="3966535" cy="4067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Gráfico 10"/>
          <p:cNvGraphicFramePr/>
          <p:nvPr/>
        </p:nvGraphicFramePr>
        <p:xfrm>
          <a:off x="4289282" y="2340542"/>
          <a:ext cx="3966535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Retângulo 1"/>
          <p:cNvSpPr/>
          <p:nvPr/>
        </p:nvSpPr>
        <p:spPr>
          <a:xfrm>
            <a:off x="512445" y="6503670"/>
            <a:ext cx="4342130" cy="229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900" dirty="0">
                <a:solidFill>
                  <a:srgbClr val="2F2B20"/>
                </a:solidFill>
                <a:latin typeface="Century Gothic" panose="020B0502020202020204" pitchFamily="34" charset="0"/>
              </a:rPr>
              <a:t>Fonte: PROGRAD Org.: DIPLAN/COPLAN/PROAP</a:t>
            </a:r>
            <a:endParaRPr lang="pt-BR" sz="900" dirty="0">
              <a:solidFill>
                <a:srgbClr val="2F2B20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03980" y="306784"/>
            <a:ext cx="7620000" cy="850106"/>
          </a:xfrm>
        </p:spPr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anose="020B0503020202020204" pitchFamily="34" charset="0"/>
              </a:rPr>
            </a:br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PROGRAD - BOLSAS</a:t>
            </a:r>
            <a:endParaRPr lang="pt-BR" sz="3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309245" y="1286510"/>
            <a:ext cx="3830955" cy="807720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V</a:t>
            </a:r>
            <a:r>
              <a:rPr lang="pt-BR" sz="1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alor</a:t>
            </a:r>
            <a:r>
              <a:rPr lang="pt-BR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 total pago aos Bolsistas do PET Discente em 2017, por </a:t>
            </a:r>
            <a:r>
              <a:rPr lang="pt-BR" sz="1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mês.</a:t>
            </a:r>
            <a:endParaRPr lang="en-US" sz="1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580890" y="1286510"/>
            <a:ext cx="3717925" cy="806450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Número de Alunos (</a:t>
            </a:r>
            <a:r>
              <a:rPr lang="pt-BR" sz="1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Bolsistas+Voluntários</a:t>
            </a:r>
            <a:r>
              <a:rPr lang="pt-BR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) ativos do PET Discente em dez/17,  por curso do aluno.</a:t>
            </a:r>
            <a:endParaRPr lang="en-US" sz="1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9" name="Espaço Reservado para Conteúdo 8"/>
          <p:cNvGraphicFramePr>
            <a:graphicFrameLocks noGrp="1"/>
          </p:cNvGraphicFramePr>
          <p:nvPr>
            <p:ph sz="half" idx="2"/>
          </p:nvPr>
        </p:nvGraphicFramePr>
        <p:xfrm>
          <a:off x="482162" y="2660491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11" name="Espaço Reservado para Conteúdo 10"/>
          <p:cNvGraphicFramePr>
            <a:graphicFrameLocks noGrp="1"/>
          </p:cNvGraphicFramePr>
          <p:nvPr>
            <p:ph sz="quarter" idx="4"/>
          </p:nvPr>
        </p:nvGraphicFramePr>
        <p:xfrm>
          <a:off x="4719765" y="2127966"/>
          <a:ext cx="3657600" cy="4325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Gráfico 9"/>
          <p:cNvGraphicFramePr/>
          <p:nvPr/>
        </p:nvGraphicFramePr>
        <p:xfrm>
          <a:off x="148590" y="2185670"/>
          <a:ext cx="4171315" cy="4366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Gráfico 11"/>
          <p:cNvGraphicFramePr/>
          <p:nvPr/>
        </p:nvGraphicFramePr>
        <p:xfrm>
          <a:off x="4640580" y="2186305"/>
          <a:ext cx="3808730" cy="43649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Retângulo 1"/>
          <p:cNvSpPr/>
          <p:nvPr/>
        </p:nvSpPr>
        <p:spPr>
          <a:xfrm>
            <a:off x="309245" y="6551295"/>
            <a:ext cx="4410710" cy="229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900" dirty="0">
                <a:solidFill>
                  <a:srgbClr val="2F2B20"/>
                </a:solidFill>
                <a:latin typeface="Century Gothic" panose="020B0502020202020204" pitchFamily="34" charset="0"/>
              </a:rPr>
              <a:t>Fonte: PROGRAD Org.: DIPLAN/COPLAN/PROAP</a:t>
            </a:r>
            <a:endParaRPr lang="pt-BR" sz="900" dirty="0">
              <a:solidFill>
                <a:srgbClr val="2F2B20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anose="020B0503020202020204" pitchFamily="34" charset="0"/>
              </a:rPr>
            </a:br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PROGRAD - BOLSAS</a:t>
            </a:r>
            <a:endParaRPr lang="pt-BR" sz="3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283210" y="1333500"/>
            <a:ext cx="3769995" cy="639445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Número de Bolsistas ativos do PET Discente em dez/17,  por curso do aluno.</a:t>
            </a:r>
            <a:endParaRPr lang="en-US" sz="1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0" name="Espaço Reservado para Conteúdo 9"/>
          <p:cNvGraphicFramePr>
            <a:graphicFrameLocks noGrp="1"/>
          </p:cNvGraphicFramePr>
          <p:nvPr>
            <p:ph sz="half" idx="2"/>
          </p:nvPr>
        </p:nvGraphicFramePr>
        <p:xfrm>
          <a:off x="429911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9" name="Gráfico 8"/>
          <p:cNvGraphicFramePr/>
          <p:nvPr/>
        </p:nvGraphicFramePr>
        <p:xfrm>
          <a:off x="343337" y="1999718"/>
          <a:ext cx="3830987" cy="46120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tângulo 5"/>
          <p:cNvSpPr/>
          <p:nvPr/>
        </p:nvSpPr>
        <p:spPr>
          <a:xfrm>
            <a:off x="283210" y="6611620"/>
            <a:ext cx="4462780" cy="2298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pt-BR" sz="900" dirty="0">
                <a:solidFill>
                  <a:srgbClr val="2F2B20"/>
                </a:solidFill>
                <a:latin typeface="Century Gothic" panose="020B0502020202020204" pitchFamily="34" charset="0"/>
              </a:rPr>
              <a:t>Fonte: PROGRAD Org.: DIPLAN/COPLAN/PROAP</a:t>
            </a:r>
            <a:endParaRPr lang="pt-BR" sz="900" dirty="0"/>
          </a:p>
        </p:txBody>
      </p:sp>
      <p:sp>
        <p:nvSpPr>
          <p:cNvPr id="12" name="Espaço Reservado para Texto 5"/>
          <p:cNvSpPr>
            <a:spLocks noGrp="1"/>
          </p:cNvSpPr>
          <p:nvPr/>
        </p:nvSpPr>
        <p:spPr>
          <a:xfrm>
            <a:off x="4376420" y="1333500"/>
            <a:ext cx="3760470" cy="639445"/>
          </a:xfrm>
          <a:prstGeom prst="rect">
            <a:avLst/>
          </a:prstGeo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anose="020B0604020202020204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300" dirty="0">
                <a:solidFill>
                  <a:schemeClr val="bg1"/>
                </a:solidFill>
                <a:latin typeface="Century Gothic" panose="020B0502020202020204" pitchFamily="34" charset="0"/>
                <a:sym typeface="+mn-ea"/>
              </a:rPr>
              <a:t>Valor total pago aos Bolsistas ativos do PET Discente em dez/17,  por curso do aluno.</a:t>
            </a:r>
            <a:endParaRPr lang="en-US" sz="13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3" name="Espaço Reservado para Conteúdo 12"/>
          <p:cNvGraphicFramePr/>
          <p:nvPr>
            <p:ph sz="quarter" idx="4"/>
          </p:nvPr>
        </p:nvGraphicFramePr>
        <p:xfrm>
          <a:off x="4312285" y="1999615"/>
          <a:ext cx="4044315" cy="4663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955"/>
            <a:ext cx="7620000" cy="927735"/>
          </a:xfrm>
        </p:spPr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anose="020B0503020202020204" pitchFamily="34" charset="0"/>
              </a:rPr>
            </a:br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PROGRAD - BOLSAS</a:t>
            </a:r>
            <a:endParaRPr lang="pt-BR" sz="3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321699" y="1505120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 Número de Bolsistas ativos do PET Docente em 2017, por mês.</a:t>
            </a:r>
            <a:endParaRPr lang="en-US" sz="1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21845" y="1505120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Valor total pago aos Bolsistas do PET Docente em 2017, por mês.</a:t>
            </a:r>
            <a:endParaRPr lang="pt-BR" sz="1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4" name="Espaço Reservado para Conteúdo 13"/>
          <p:cNvGraphicFramePr>
            <a:graphicFrameLocks noGrp="1"/>
          </p:cNvGraphicFramePr>
          <p:nvPr>
            <p:ph sz="quarter" idx="4"/>
          </p:nvPr>
        </p:nvGraphicFramePr>
        <p:xfrm>
          <a:off x="4452095" y="2144882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11" name="Gráfico 10"/>
          <p:cNvGraphicFramePr/>
          <p:nvPr/>
        </p:nvGraphicFramePr>
        <p:xfrm>
          <a:off x="251460" y="2174875"/>
          <a:ext cx="3728085" cy="39731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Gráfico 11"/>
          <p:cNvGraphicFramePr/>
          <p:nvPr/>
        </p:nvGraphicFramePr>
        <p:xfrm>
          <a:off x="4387362" y="2276872"/>
          <a:ext cx="3657600" cy="38192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tângulo 5"/>
          <p:cNvSpPr/>
          <p:nvPr/>
        </p:nvSpPr>
        <p:spPr>
          <a:xfrm>
            <a:off x="321310" y="6552565"/>
            <a:ext cx="4502150" cy="229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900" dirty="0">
                <a:solidFill>
                  <a:srgbClr val="2F2B20"/>
                </a:solidFill>
                <a:latin typeface="Century Gothic" panose="020B0502020202020204" pitchFamily="34" charset="0"/>
              </a:rPr>
              <a:t>Fonte: PROGRAD Org.: DIPLAN/COPLAN/PROAP</a:t>
            </a:r>
            <a:endParaRPr lang="pt-BR" sz="900" dirty="0">
              <a:solidFill>
                <a:srgbClr val="2F2B20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anose="020B0503020202020204" pitchFamily="34" charset="0"/>
              </a:rPr>
            </a:br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PROGRAD - BOLSAS</a:t>
            </a:r>
            <a:endParaRPr lang="pt-BR" sz="3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03225" y="1492885"/>
            <a:ext cx="3717925" cy="639445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Número de Bolsistas ativos do PET Docente em dez/17, por curso.</a:t>
            </a:r>
            <a:endParaRPr lang="en-US" sz="1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493094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</a:rPr>
              <a:t>Valor total pago aos Bolsistas Acadêmicos do PET Docente em 2017, por curso.</a:t>
            </a:r>
            <a:endParaRPr lang="pt-BR" sz="1400" dirty="0">
              <a:solidFill>
                <a:schemeClr val="bg1"/>
              </a:solidFill>
            </a:endParaRPr>
          </a:p>
        </p:txBody>
      </p:sp>
      <p:graphicFrame>
        <p:nvGraphicFramePr>
          <p:cNvPr id="10" name="Espaço Reservado para Conteúdo 9"/>
          <p:cNvGraphicFramePr>
            <a:graphicFrameLocks noGrp="1"/>
          </p:cNvGraphicFramePr>
          <p:nvPr>
            <p:ph sz="half" idx="2"/>
          </p:nvPr>
        </p:nvGraphicFramePr>
        <p:xfrm>
          <a:off x="492760" y="2199640"/>
          <a:ext cx="3657600" cy="43160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13" name="Espaço Reservado para Conteúdo 12"/>
          <p:cNvGraphicFramePr>
            <a:graphicFrameLocks noGrp="1"/>
          </p:cNvGraphicFramePr>
          <p:nvPr>
            <p:ph sz="quarter" idx="4"/>
          </p:nvPr>
        </p:nvGraphicFramePr>
        <p:xfrm>
          <a:off x="4531995" y="2199640"/>
          <a:ext cx="3657600" cy="4383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tângulo 1"/>
          <p:cNvSpPr/>
          <p:nvPr/>
        </p:nvSpPr>
        <p:spPr>
          <a:xfrm>
            <a:off x="402590" y="6583045"/>
            <a:ext cx="4349115" cy="229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900" dirty="0">
                <a:solidFill>
                  <a:srgbClr val="2F2B20"/>
                </a:solidFill>
                <a:latin typeface="Century Gothic" panose="020B0502020202020204" pitchFamily="34" charset="0"/>
              </a:rPr>
              <a:t>Fonte: PROGRAD Org.: DIPLAN/COPLAN/PROAP</a:t>
            </a:r>
            <a:endParaRPr lang="pt-BR" sz="900" dirty="0">
              <a:solidFill>
                <a:srgbClr val="2F2B20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  <a:sym typeface="+mn-ea"/>
              </a:rPr>
              <a:t>Indicadores da UFGD</a:t>
            </a:r>
            <a:br>
              <a:rPr lang="pt-BR" sz="40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anose="020B0503020202020204" pitchFamily="34" charset="0"/>
                <a:sym typeface="+mn-ea"/>
              </a:rPr>
            </a:br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  <a:sym typeface="+mn-ea"/>
              </a:rPr>
              <a:t>PROGRAD - BOLSAS</a:t>
            </a:r>
            <a:endParaRPr lang="pt-BR" altLang="en-US" sz="3600" b="1" dirty="0">
              <a:solidFill>
                <a:srgbClr val="FFC000"/>
              </a:solidFill>
              <a:latin typeface="Century Gothic" panose="020B0502020202020204" pitchFamily="34" charset="0"/>
              <a:sym typeface="+mn-ea"/>
            </a:endParaRPr>
          </a:p>
        </p:txBody>
      </p:sp>
      <p:graphicFrame>
        <p:nvGraphicFramePr>
          <p:cNvPr id="32" name="Gráfico 16"/>
          <p:cNvGraphicFramePr/>
          <p:nvPr>
            <p:ph sz="half" idx="2"/>
          </p:nvPr>
        </p:nvGraphicFramePr>
        <p:xfrm>
          <a:off x="569595" y="2174875"/>
          <a:ext cx="7203440" cy="36595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8" name="Espaço Reservado para Texto 5"/>
          <p:cNvSpPr>
            <a:spLocks noGrp="1"/>
          </p:cNvSpPr>
          <p:nvPr>
            <p:ph type="body" idx="1"/>
          </p:nvPr>
        </p:nvSpPr>
        <p:spPr>
          <a:xfrm>
            <a:off x="568960" y="1417955"/>
            <a:ext cx="7203440" cy="639445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p>
            <a:r>
              <a:rPr lang="pt-BR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Histórico da Quantidade de Bolsas Ofertadas na Monitoria.</a:t>
            </a:r>
            <a:endParaRPr lang="pt-BR" sz="1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569595" y="6611620"/>
            <a:ext cx="7674610" cy="22987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900" dirty="0">
                <a:latin typeface="Century Gothic" panose="020B0502020202020204" pitchFamily="34" charset="0"/>
              </a:rPr>
              <a:t>Fonte: PROGRAD Org.: DIPLAN/COPLAN/PROAP</a:t>
            </a:r>
            <a:endParaRPr lang="pt-BR" sz="900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5455" y="-9207"/>
            <a:ext cx="7620000" cy="1143000"/>
          </a:xfrm>
        </p:spPr>
        <p:txBody>
          <a:bodyPr/>
          <a:p>
            <a:r>
              <a:rPr lang="pt-BR" sz="3600" b="1" dirty="0">
                <a:solidFill>
                  <a:srgbClr val="00B050"/>
                </a:solidFill>
                <a:latin typeface="Century Gothic" panose="020B0502020202020204" pitchFamily="34" charset="0"/>
                <a:sym typeface="+mn-ea"/>
              </a:rPr>
              <a:t>Indicadores da UFGD</a:t>
            </a:r>
            <a:b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  <a:sym typeface="+mn-ea"/>
              </a:rPr>
            </a:br>
            <a:r>
              <a:rPr lang="pt-BR" sz="3200" b="1" dirty="0">
                <a:solidFill>
                  <a:srgbClr val="FFC000"/>
                </a:solidFill>
                <a:latin typeface="Century Gothic" panose="020B0502020202020204" pitchFamily="34" charset="0"/>
                <a:sym typeface="+mn-ea"/>
              </a:rPr>
              <a:t>PROGRAD - BOLSAS</a:t>
            </a:r>
            <a:endParaRPr lang="pt-BR" altLang="en-US" sz="3200" b="1" dirty="0">
              <a:solidFill>
                <a:srgbClr val="FFC000"/>
              </a:solidFill>
              <a:latin typeface="Century Gothic" panose="020B0502020202020204" pitchFamily="34" charset="0"/>
              <a:sym typeface="+mn-ea"/>
            </a:endParaRPr>
          </a:p>
        </p:txBody>
      </p:sp>
      <p:sp>
        <p:nvSpPr>
          <p:cNvPr id="8" name="Espaço Reservado para Texto 5"/>
          <p:cNvSpPr>
            <a:spLocks noGrp="1"/>
          </p:cNvSpPr>
          <p:nvPr/>
        </p:nvSpPr>
        <p:spPr>
          <a:xfrm>
            <a:off x="569595" y="1021080"/>
            <a:ext cx="7203440" cy="459105"/>
          </a:xfrm>
          <a:prstGeom prst="rect">
            <a:avLst/>
          </a:prstGeo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anose="020B0604020202020204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Histórico da Quantidade de Bolsas Ofertadas do PIBID (CAPES).</a:t>
            </a:r>
            <a:endParaRPr lang="pt-BR" sz="1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568960" y="6648450"/>
            <a:ext cx="4182745" cy="198755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pt-BR" sz="700" dirty="0">
                <a:solidFill>
                  <a:srgbClr val="2F2B20"/>
                </a:solidFill>
                <a:latin typeface="Century Gothic" panose="020B0502020202020204" pitchFamily="34" charset="0"/>
              </a:rPr>
              <a:t>Fonte: PROGRAD Org.: DIPLAN/COPLAN/PROAP</a:t>
            </a:r>
            <a:endParaRPr lang="pt-BR" sz="700" dirty="0">
              <a:solidFill>
                <a:srgbClr val="2F2B2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7" name="Gráfico 21"/>
          <p:cNvGraphicFramePr/>
          <p:nvPr>
            <p:ph sz="half" idx="1"/>
          </p:nvPr>
        </p:nvGraphicFramePr>
        <p:xfrm>
          <a:off x="569595" y="1480820"/>
          <a:ext cx="7202805" cy="5168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dirty="0">
                <a:solidFill>
                  <a:srgbClr val="00B050"/>
                </a:solidFill>
                <a:latin typeface="Century Gothic" panose="020B0502020202020204" pitchFamily="34" charset="0"/>
              </a:rPr>
            </a:br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PROGRAD - BOLSAS</a:t>
            </a:r>
            <a:endParaRPr lang="pt-BR" sz="3600" b="1" dirty="0">
              <a:solidFill>
                <a:srgbClr val="FFC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Espaço Reservado para Texto 5"/>
          <p:cNvSpPr txBox="1"/>
          <p:nvPr/>
        </p:nvSpPr>
        <p:spPr>
          <a:xfrm>
            <a:off x="596900" y="1701165"/>
            <a:ext cx="7116445" cy="639445"/>
          </a:xfrm>
          <a:prstGeom prst="rect">
            <a:avLst/>
          </a:prstGeo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None/>
            </a:pPr>
            <a:r>
              <a:rPr lang="pt-BR" sz="1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Número de bolsas ofertadas do PIBID CAPES em 2017, por modalidade.</a:t>
            </a:r>
            <a:endParaRPr lang="pt-BR" sz="1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0" name="Gráfico 9"/>
          <p:cNvGraphicFramePr/>
          <p:nvPr/>
        </p:nvGraphicFramePr>
        <p:xfrm>
          <a:off x="1248410" y="2420620"/>
          <a:ext cx="5847080" cy="4070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3" name="Retângulo 2"/>
          <p:cNvSpPr/>
          <p:nvPr/>
        </p:nvSpPr>
        <p:spPr>
          <a:xfrm>
            <a:off x="596900" y="6570980"/>
            <a:ext cx="4154805" cy="229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900" dirty="0">
                <a:solidFill>
                  <a:srgbClr val="2F2B20"/>
                </a:solidFill>
                <a:latin typeface="Century Gothic" panose="020B0502020202020204" pitchFamily="34" charset="0"/>
              </a:rPr>
              <a:t>Fonte: PROGRAD Org.: DIPLAN/COPLAN/PROAP</a:t>
            </a:r>
            <a:endParaRPr lang="pt-BR" sz="900" dirty="0">
              <a:solidFill>
                <a:srgbClr val="2F2B20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p>
            <a:br>
              <a:rPr lang="pt-BR" b="1" dirty="0">
                <a:solidFill>
                  <a:srgbClr val="00B050"/>
                </a:solidFill>
                <a:latin typeface="Century Gothic" panose="020B0502020202020204" pitchFamily="34" charset="0"/>
                <a:sym typeface="+mn-ea"/>
              </a:rPr>
            </a:br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  <a:sym typeface="+mn-ea"/>
              </a:rPr>
              <a:t>Indicadores da UFGD</a:t>
            </a:r>
            <a:b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  <a:sym typeface="+mn-ea"/>
              </a:rPr>
            </a:br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  <a:sym typeface="+mn-ea"/>
              </a:rPr>
              <a:t>PROGRAD - BOLSAS</a:t>
            </a:r>
            <a:br>
              <a:rPr lang="pt-BR" b="1" dirty="0">
                <a:solidFill>
                  <a:srgbClr val="FFC000"/>
                </a:solidFill>
                <a:latin typeface="Century Gothic" panose="020B0502020202020204" pitchFamily="34" charset="0"/>
              </a:rPr>
            </a:br>
            <a:endParaRPr lang="pt-BR" altLang="en-US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lang="pt-BR" altLang="en-US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sz="quarter" idx="3"/>
          </p:nvPr>
        </p:nvSpPr>
        <p:spPr/>
        <p:txBody>
          <a:bodyPr/>
          <a:p>
            <a:endParaRPr lang="pt-BR" altLang="en-US"/>
          </a:p>
        </p:txBody>
      </p:sp>
      <p:sp>
        <p:nvSpPr>
          <p:cNvPr id="13" name="Espaço Reservado para Texto 7"/>
          <p:cNvSpPr txBox="1"/>
          <p:nvPr/>
        </p:nvSpPr>
        <p:spPr>
          <a:xfrm>
            <a:off x="310515" y="1535430"/>
            <a:ext cx="3804920" cy="639445"/>
          </a:xfrm>
          <a:prstGeom prst="rect">
            <a:avLst/>
          </a:prstGeo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None/>
            </a:pPr>
            <a:r>
              <a:rPr lang="pt-BR" sz="1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Número de Bolsistas do PIBID CAPES ativos em 2017, por mês</a:t>
            </a:r>
            <a:r>
              <a:rPr lang="pt-BR" sz="1400" dirty="0">
                <a:solidFill>
                  <a:schemeClr val="bg1"/>
                </a:solidFill>
              </a:rPr>
              <a:t>.</a:t>
            </a:r>
            <a:endParaRPr lang="pt-BR" sz="1400" dirty="0">
              <a:solidFill>
                <a:schemeClr val="bg1"/>
              </a:solidFill>
            </a:endParaRPr>
          </a:p>
        </p:txBody>
      </p:sp>
      <p:graphicFrame>
        <p:nvGraphicFramePr>
          <p:cNvPr id="14" name="Espaço Reservado para Conteúdo 13"/>
          <p:cNvGraphicFramePr/>
          <p:nvPr>
            <p:ph sz="half" idx="2"/>
          </p:nvPr>
        </p:nvGraphicFramePr>
        <p:xfrm>
          <a:off x="310515" y="2174875"/>
          <a:ext cx="3803650" cy="4112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10" name="Espaço Reservado para Texto 5"/>
          <p:cNvSpPr txBox="1"/>
          <p:nvPr/>
        </p:nvSpPr>
        <p:spPr>
          <a:xfrm>
            <a:off x="4419567" y="1535245"/>
            <a:ext cx="3657600" cy="639762"/>
          </a:xfrm>
          <a:prstGeom prst="rect">
            <a:avLst/>
          </a:prstGeo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None/>
            </a:pPr>
            <a:r>
              <a:rPr lang="pt-BR" sz="1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Valor total pago aos Bolsistas do PIBID CAPES em 2017, por mês.</a:t>
            </a:r>
            <a:endParaRPr lang="en-US" sz="1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1" name="Espaço Reservado para Conteúdo 10"/>
          <p:cNvGraphicFramePr/>
          <p:nvPr>
            <p:ph sz="quarter" idx="4"/>
          </p:nvPr>
        </p:nvGraphicFramePr>
        <p:xfrm>
          <a:off x="4351020" y="2174875"/>
          <a:ext cx="3726180" cy="39350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Retângulo 11"/>
          <p:cNvSpPr/>
          <p:nvPr/>
        </p:nvSpPr>
        <p:spPr>
          <a:xfrm>
            <a:off x="311150" y="6570980"/>
            <a:ext cx="7766050" cy="2298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pt-BR" sz="900" dirty="0">
                <a:solidFill>
                  <a:srgbClr val="2F2B20"/>
                </a:solidFill>
                <a:latin typeface="Century Gothic" panose="020B0502020202020204" pitchFamily="34" charset="0"/>
              </a:rPr>
              <a:t>Fonte: PROGRAD Org.: DIPLAN/COPLAN/PROAP</a:t>
            </a:r>
            <a:endParaRPr lang="pt-BR" sz="900" dirty="0">
              <a:solidFill>
                <a:srgbClr val="2F2B2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aixa de Texto 2"/>
          <p:cNvSpPr txBox="1"/>
          <p:nvPr/>
        </p:nvSpPr>
        <p:spPr>
          <a:xfrm>
            <a:off x="310515" y="6364605"/>
            <a:ext cx="7766685" cy="206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pt-BR" altLang="en-US" sz="750">
                <a:latin typeface="Century Gothic" panose="020B0502020202020204" pitchFamily="34" charset="0"/>
                <a:cs typeface="Century Gothic" panose="020B0502020202020204" pitchFamily="34" charset="0"/>
              </a:rPr>
              <a:t>Nota: Em Out/17, Nov/17 e Dez/17 não disponível a informação.</a:t>
            </a:r>
            <a:endParaRPr lang="pt-BR" altLang="en-US" sz="750">
              <a:latin typeface="Century Gothic" panose="020B0502020202020204" pitchFamily="34" charset="0"/>
              <a:cs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06367" y="0"/>
            <a:ext cx="5904656" cy="1260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endParaRPr lang="pt-BR" sz="40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  <a:p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PROGRAD - BOLSAS</a:t>
            </a:r>
            <a:endParaRPr lang="pt-BR" sz="3600" b="1" dirty="0">
              <a:solidFill>
                <a:srgbClr val="FFC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Espaço Reservado para Texto 5"/>
          <p:cNvSpPr txBox="1"/>
          <p:nvPr/>
        </p:nvSpPr>
        <p:spPr>
          <a:xfrm>
            <a:off x="251460" y="1567815"/>
            <a:ext cx="3611245" cy="639445"/>
          </a:xfrm>
          <a:prstGeom prst="rect">
            <a:avLst/>
          </a:prstGeo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None/>
            </a:pPr>
            <a:r>
              <a:rPr lang="pt-BR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Número de Bolsistas Docentes do PIBID CAPES (Coordenadores de Área) ativos em 2017, por mês.</a:t>
            </a:r>
            <a:endParaRPr lang="pt-BR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" name="Gráfico 5"/>
          <p:cNvGraphicFramePr/>
          <p:nvPr/>
        </p:nvGraphicFramePr>
        <p:xfrm>
          <a:off x="22225" y="2323465"/>
          <a:ext cx="3841115" cy="32327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7" name="Retângulo 6"/>
          <p:cNvSpPr/>
          <p:nvPr/>
        </p:nvSpPr>
        <p:spPr>
          <a:xfrm>
            <a:off x="251460" y="6453505"/>
            <a:ext cx="4500245" cy="229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900" dirty="0">
                <a:solidFill>
                  <a:srgbClr val="2F2B20"/>
                </a:solidFill>
                <a:latin typeface="Century Gothic" panose="020B0502020202020204" pitchFamily="34" charset="0"/>
              </a:rPr>
              <a:t>Fonte: PROGRAD Org.: DIPLAN/COPLAN/PROAP</a:t>
            </a:r>
            <a:endParaRPr lang="pt-BR" sz="900" dirty="0">
              <a:solidFill>
                <a:srgbClr val="2F2B20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Espaço Reservado para Texto 5"/>
          <p:cNvSpPr txBox="1"/>
          <p:nvPr/>
        </p:nvSpPr>
        <p:spPr>
          <a:xfrm>
            <a:off x="4401820" y="1567815"/>
            <a:ext cx="3820795" cy="639445"/>
          </a:xfrm>
          <a:prstGeom prst="rect">
            <a:avLst/>
          </a:prstGeo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None/>
            </a:pPr>
            <a:r>
              <a:rPr lang="pt-BR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Valor total pago aos Bolsistas Docentes do PIBID CAPES (Coordenadores de Área) em 2017, por mês.</a:t>
            </a:r>
            <a:endParaRPr lang="en-US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0" name="Gráfico 9"/>
          <p:cNvGraphicFramePr/>
          <p:nvPr/>
        </p:nvGraphicFramePr>
        <p:xfrm>
          <a:off x="4453255" y="2323465"/>
          <a:ext cx="3768725" cy="3535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aixa de Texto 2"/>
          <p:cNvSpPr txBox="1"/>
          <p:nvPr/>
        </p:nvSpPr>
        <p:spPr>
          <a:xfrm>
            <a:off x="251460" y="6247130"/>
            <a:ext cx="7766685" cy="206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pt-BR" altLang="en-US" sz="750">
                <a:latin typeface="Century Gothic" panose="020B0502020202020204" pitchFamily="34" charset="0"/>
                <a:cs typeface="Century Gothic" panose="020B0502020202020204" pitchFamily="34" charset="0"/>
              </a:rPr>
              <a:t>Nota: Em Out/17, Nov/17 e Dez/17 não disponível a informação.</a:t>
            </a:r>
            <a:endParaRPr lang="pt-BR" altLang="en-US" sz="750">
              <a:latin typeface="Century Gothic" panose="020B0502020202020204" pitchFamily="34" charset="0"/>
              <a:cs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605" y="260350"/>
            <a:ext cx="5799455" cy="1260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endParaRPr lang="pt-BR" sz="40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  <a:p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PROGRAD - BOLSAS</a:t>
            </a:r>
            <a:endParaRPr lang="pt-BR" sz="4000" dirty="0"/>
          </a:p>
        </p:txBody>
      </p:sp>
      <p:sp>
        <p:nvSpPr>
          <p:cNvPr id="3" name="Espaço Reservado para Texto 5"/>
          <p:cNvSpPr txBox="1"/>
          <p:nvPr/>
        </p:nvSpPr>
        <p:spPr>
          <a:xfrm>
            <a:off x="4535170" y="1520825"/>
            <a:ext cx="3813175" cy="639445"/>
          </a:xfrm>
          <a:prstGeom prst="rect">
            <a:avLst/>
          </a:prstGeo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None/>
            </a:pPr>
            <a:r>
              <a:rPr lang="pt-BR" sz="1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Valor total pago aos Bolsistas do PIBID CAPES (Supervisores) em 2017, por mês.</a:t>
            </a:r>
            <a:endParaRPr lang="en-US" sz="1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" name="Gráfico 3"/>
          <p:cNvGraphicFramePr/>
          <p:nvPr/>
        </p:nvGraphicFramePr>
        <p:xfrm>
          <a:off x="109855" y="2221865"/>
          <a:ext cx="4140200" cy="3843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5" name="Espaço Reservado para Texto 5"/>
          <p:cNvSpPr txBox="1"/>
          <p:nvPr/>
        </p:nvSpPr>
        <p:spPr>
          <a:xfrm>
            <a:off x="227330" y="1520825"/>
            <a:ext cx="3726180" cy="639445"/>
          </a:xfrm>
          <a:prstGeom prst="rect">
            <a:avLst/>
          </a:prstGeo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None/>
            </a:pPr>
            <a:r>
              <a:rPr lang="pt-BR" sz="1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Número de Bolsistas Docentes do PIBID CAPES (Supervisores) ativos em 2017, por mês.</a:t>
            </a:r>
            <a:endParaRPr lang="en-US" sz="1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27330" y="6474460"/>
            <a:ext cx="4451985" cy="229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900" dirty="0">
                <a:solidFill>
                  <a:srgbClr val="2F2B20"/>
                </a:solidFill>
                <a:latin typeface="Century Gothic" panose="020B0502020202020204" pitchFamily="34" charset="0"/>
              </a:rPr>
              <a:t>Fonte: PROGRAD Org.: DIPLAN/COPLAN/PROAP</a:t>
            </a:r>
            <a:endParaRPr lang="pt-BR" sz="900" dirty="0">
              <a:solidFill>
                <a:srgbClr val="2F2B2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23" name="Gráfico 20"/>
          <p:cNvGraphicFramePr/>
          <p:nvPr/>
        </p:nvGraphicFramePr>
        <p:xfrm>
          <a:off x="4535805" y="2221865"/>
          <a:ext cx="3812540" cy="40398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ixa de Texto 5"/>
          <p:cNvSpPr txBox="1"/>
          <p:nvPr/>
        </p:nvSpPr>
        <p:spPr>
          <a:xfrm>
            <a:off x="227330" y="6268085"/>
            <a:ext cx="7766685" cy="206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pt-BR" altLang="en-US" sz="750">
                <a:latin typeface="Century Gothic" panose="020B0502020202020204" pitchFamily="34" charset="0"/>
                <a:cs typeface="Century Gothic" panose="020B0502020202020204" pitchFamily="34" charset="0"/>
              </a:rPr>
              <a:t>Nota: Em Out/17, Nov/17 e Dez/17 não disponível a informação.</a:t>
            </a:r>
            <a:endParaRPr lang="pt-BR" altLang="en-US" sz="750">
              <a:latin typeface="Century Gothic" panose="020B0502020202020204" pitchFamily="34" charset="0"/>
              <a:cs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750" y="239395"/>
            <a:ext cx="5922010" cy="1260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endParaRPr lang="pt-BR" sz="40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  <a:p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PROGRAD - BOLSAS</a:t>
            </a:r>
            <a:endParaRPr lang="pt-BR" sz="4000" dirty="0"/>
          </a:p>
        </p:txBody>
      </p:sp>
      <p:graphicFrame>
        <p:nvGraphicFramePr>
          <p:cNvPr id="3" name="Gráfico 2"/>
          <p:cNvGraphicFramePr/>
          <p:nvPr/>
        </p:nvGraphicFramePr>
        <p:xfrm>
          <a:off x="201930" y="2417445"/>
          <a:ext cx="3900170" cy="38061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5" name="Espaço Reservado para Texto 5"/>
          <p:cNvSpPr txBox="1"/>
          <p:nvPr/>
        </p:nvSpPr>
        <p:spPr>
          <a:xfrm>
            <a:off x="278765" y="1628775"/>
            <a:ext cx="3823970" cy="639445"/>
          </a:xfrm>
          <a:prstGeom prst="rect">
            <a:avLst/>
          </a:prstGeo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None/>
            </a:pPr>
            <a:r>
              <a:rPr lang="pt-BR" sz="1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Número de Bolsistas Acadêmicos do PIBID CAPES ativos em 2017, por mês.</a:t>
            </a:r>
            <a:endParaRPr lang="en-US" sz="1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78765" y="6579235"/>
            <a:ext cx="4573270" cy="229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900" dirty="0">
                <a:solidFill>
                  <a:srgbClr val="2F2B20"/>
                </a:solidFill>
                <a:latin typeface="Century Gothic" panose="020B0502020202020204" pitchFamily="34" charset="0"/>
              </a:rPr>
              <a:t>Fonte: PROGRAD Org.: DIPLAN/COPLAN/PROAP</a:t>
            </a:r>
            <a:endParaRPr lang="pt-BR" sz="900" dirty="0">
              <a:solidFill>
                <a:srgbClr val="2F2B2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24" name="Gráfico 21"/>
          <p:cNvGraphicFramePr/>
          <p:nvPr/>
        </p:nvGraphicFramePr>
        <p:xfrm>
          <a:off x="4361815" y="2416810"/>
          <a:ext cx="388493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Espaço Reservado para Texto 5"/>
          <p:cNvSpPr txBox="1"/>
          <p:nvPr/>
        </p:nvSpPr>
        <p:spPr>
          <a:xfrm>
            <a:off x="4571365" y="1628775"/>
            <a:ext cx="3675380" cy="639445"/>
          </a:xfrm>
          <a:prstGeom prst="rect">
            <a:avLst/>
          </a:prstGeo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None/>
            </a:pPr>
            <a:r>
              <a:rPr lang="pt-BR" sz="1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Valor total pago aos Bolsistas Acadêmicos do PIBID CAPES em 2017, por mês.</a:t>
            </a:r>
            <a:endParaRPr lang="en-US" sz="1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Caixa de Texto 5"/>
          <p:cNvSpPr txBox="1"/>
          <p:nvPr/>
        </p:nvSpPr>
        <p:spPr>
          <a:xfrm>
            <a:off x="278765" y="6372860"/>
            <a:ext cx="7766685" cy="206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pt-BR" altLang="en-US" sz="750">
                <a:latin typeface="Century Gothic" panose="020B0502020202020204" pitchFamily="34" charset="0"/>
                <a:cs typeface="Century Gothic" panose="020B0502020202020204" pitchFamily="34" charset="0"/>
              </a:rPr>
              <a:t>Nota: Em Out/17, Nov/17 e Dez/17 não disponível a informação.</a:t>
            </a:r>
            <a:endParaRPr lang="pt-BR" altLang="en-US" sz="750">
              <a:latin typeface="Century Gothic" panose="020B0502020202020204" pitchFamily="34" charset="0"/>
              <a:cs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Texto 5"/>
          <p:cNvSpPr txBox="1"/>
          <p:nvPr/>
        </p:nvSpPr>
        <p:spPr>
          <a:xfrm>
            <a:off x="484547" y="1853134"/>
            <a:ext cx="3657600" cy="639762"/>
          </a:xfrm>
          <a:prstGeom prst="rect">
            <a:avLst/>
          </a:prstGeo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None/>
            </a:pPr>
            <a:r>
              <a:rPr lang="pt-BR" sz="1300" b="1" dirty="0">
                <a:solidFill>
                  <a:schemeClr val="bg1"/>
                </a:solidFill>
                <a:latin typeface="Century Gothic" panose="020B0502020202020204" pitchFamily="34" charset="0"/>
              </a:rPr>
              <a:t>Número de Bolsistas Docentes do PIBID CAPES (Coordenadores de Gestão e Institucional) ativos em 2017, por mês.</a:t>
            </a:r>
            <a:endParaRPr lang="en-US" sz="13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395536" y="404664"/>
            <a:ext cx="5425440" cy="12604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endParaRPr lang="pt-BR" sz="40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  <a:p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PROGRAD - BOLSAS</a:t>
            </a:r>
            <a:endParaRPr lang="pt-BR" sz="3600" b="1" dirty="0">
              <a:solidFill>
                <a:srgbClr val="FFC00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7" name="Gráfico 6"/>
          <p:cNvGraphicFramePr/>
          <p:nvPr/>
        </p:nvGraphicFramePr>
        <p:xfrm>
          <a:off x="323215" y="2544445"/>
          <a:ext cx="3979545" cy="3457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8" name="Espaço Reservado para Texto 5"/>
          <p:cNvSpPr txBox="1"/>
          <p:nvPr/>
        </p:nvSpPr>
        <p:spPr>
          <a:xfrm>
            <a:off x="4591108" y="1860314"/>
            <a:ext cx="3657600" cy="639762"/>
          </a:xfrm>
          <a:prstGeom prst="rect">
            <a:avLst/>
          </a:prstGeo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None/>
            </a:pPr>
            <a:r>
              <a:rPr lang="pt-BR" sz="1300" b="1" dirty="0">
                <a:solidFill>
                  <a:schemeClr val="bg1"/>
                </a:solidFill>
                <a:latin typeface="Century Gothic" panose="020B0502020202020204" pitchFamily="34" charset="0"/>
              </a:rPr>
              <a:t>Valor total pago aos Docentes do PIBID CAPES (Coordenadores de Gestão) ativos em 2017, por mês.</a:t>
            </a:r>
            <a:endParaRPr lang="en-US" sz="13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9" name="Gráfico 8"/>
          <p:cNvGraphicFramePr/>
          <p:nvPr/>
        </p:nvGraphicFramePr>
        <p:xfrm>
          <a:off x="4593590" y="2536190"/>
          <a:ext cx="3744595" cy="3406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tângulo 1"/>
          <p:cNvSpPr/>
          <p:nvPr/>
        </p:nvSpPr>
        <p:spPr>
          <a:xfrm>
            <a:off x="485140" y="6453505"/>
            <a:ext cx="4481195" cy="229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900" dirty="0">
                <a:solidFill>
                  <a:srgbClr val="2F2B20"/>
                </a:solidFill>
                <a:latin typeface="Century Gothic" panose="020B0502020202020204" pitchFamily="34" charset="0"/>
              </a:rPr>
              <a:t>Fonte: PROGRAD Org.: DIPLAN/COPLAN/PROAP</a:t>
            </a:r>
            <a:endParaRPr lang="pt-BR" sz="900" dirty="0">
              <a:solidFill>
                <a:srgbClr val="2F2B2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aixa de Texto 2"/>
          <p:cNvSpPr txBox="1"/>
          <p:nvPr/>
        </p:nvSpPr>
        <p:spPr>
          <a:xfrm>
            <a:off x="481965" y="6247130"/>
            <a:ext cx="7766685" cy="206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pt-BR" altLang="en-US" sz="750">
                <a:latin typeface="Century Gothic" panose="020B0502020202020204" pitchFamily="34" charset="0"/>
                <a:cs typeface="Century Gothic" panose="020B0502020202020204" pitchFamily="34" charset="0"/>
              </a:rPr>
              <a:t>Nota: Em Out/17, Nov/17 e Dez/17 não disponível a informação.</a:t>
            </a:r>
            <a:endParaRPr lang="pt-BR" altLang="en-US" sz="750">
              <a:latin typeface="Century Gothic" panose="020B0502020202020204" pitchFamily="34" charset="0"/>
              <a:cs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404664"/>
            <a:ext cx="5425440" cy="1260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endParaRPr lang="pt-BR" sz="40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  <a:p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PROGRAD - BOLSAS</a:t>
            </a:r>
            <a:endParaRPr lang="pt-BR" sz="4000" dirty="0"/>
          </a:p>
        </p:txBody>
      </p:sp>
      <p:graphicFrame>
        <p:nvGraphicFramePr>
          <p:cNvPr id="3" name="Gráfico 2"/>
          <p:cNvGraphicFramePr/>
          <p:nvPr/>
        </p:nvGraphicFramePr>
        <p:xfrm>
          <a:off x="546735" y="2653665"/>
          <a:ext cx="7245350" cy="32708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4" name="Espaço Reservado para Texto 5"/>
          <p:cNvSpPr txBox="1"/>
          <p:nvPr/>
        </p:nvSpPr>
        <p:spPr>
          <a:xfrm>
            <a:off x="546735" y="1917065"/>
            <a:ext cx="7245350" cy="639445"/>
          </a:xfrm>
          <a:prstGeom prst="rect">
            <a:avLst/>
          </a:prstGeo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None/>
            </a:pPr>
            <a:r>
              <a:rPr lang="pt-BR" sz="1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Valor total pago ao Docente do PIBID CAPES (Coordenador Institucional) ativo em 2017, por mês.</a:t>
            </a:r>
            <a:endParaRPr lang="en-US" sz="1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546735" y="6562090"/>
            <a:ext cx="4276725" cy="229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900" dirty="0">
                <a:solidFill>
                  <a:srgbClr val="2F2B20"/>
                </a:solidFill>
                <a:latin typeface="Century Gothic" panose="020B0502020202020204" pitchFamily="34" charset="0"/>
              </a:rPr>
              <a:t>Fonte: PROGRAD Org.: DIPLAN/COPLAN/PROAP</a:t>
            </a:r>
            <a:endParaRPr lang="pt-BR" sz="900" dirty="0">
              <a:solidFill>
                <a:srgbClr val="2F2B20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Caixa de Texto 4"/>
          <p:cNvSpPr txBox="1"/>
          <p:nvPr/>
        </p:nvSpPr>
        <p:spPr>
          <a:xfrm>
            <a:off x="546735" y="6355715"/>
            <a:ext cx="7766685" cy="206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pt-BR" altLang="en-US" sz="750">
                <a:latin typeface="Century Gothic" panose="020B0502020202020204" pitchFamily="34" charset="0"/>
                <a:cs typeface="Century Gothic" panose="020B0502020202020204" pitchFamily="34" charset="0"/>
              </a:rPr>
              <a:t>Nota: Em Out/17, Nov/17 e Dez/17 não disponível a informação.</a:t>
            </a:r>
            <a:endParaRPr lang="pt-BR" altLang="en-US" sz="750">
              <a:latin typeface="Century Gothic" panose="020B0502020202020204" pitchFamily="34" charset="0"/>
              <a:cs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  <a:sym typeface="+mn-ea"/>
              </a:rPr>
              <a:t>Indicadores da UFGD</a:t>
            </a:r>
            <a:br>
              <a:rPr lang="pt-BR" b="1" dirty="0">
                <a:solidFill>
                  <a:srgbClr val="00B050"/>
                </a:solidFill>
                <a:latin typeface="Century Gothic" panose="020B0502020202020204" pitchFamily="34" charset="0"/>
              </a:rPr>
            </a:br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  <a:sym typeface="+mn-ea"/>
              </a:rPr>
              <a:t>PROGRAD - BOLSAS</a:t>
            </a:r>
            <a:endParaRPr lang="pt-BR" altLang="en-US" sz="3600"/>
          </a:p>
        </p:txBody>
      </p:sp>
      <p:graphicFrame>
        <p:nvGraphicFramePr>
          <p:cNvPr id="38" name="Gráfico 22"/>
          <p:cNvGraphicFramePr/>
          <p:nvPr>
            <p:ph sz="half" idx="2"/>
          </p:nvPr>
        </p:nvGraphicFramePr>
        <p:xfrm>
          <a:off x="569595" y="2114550"/>
          <a:ext cx="7202805" cy="4533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9" name="Espaço Reservado para Texto 5"/>
          <p:cNvSpPr>
            <a:spLocks noGrp="1"/>
          </p:cNvSpPr>
          <p:nvPr>
            <p:ph type="body" idx="1"/>
          </p:nvPr>
        </p:nvSpPr>
        <p:spPr>
          <a:xfrm>
            <a:off x="569595" y="1417955"/>
            <a:ext cx="7203440" cy="639445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p>
            <a:r>
              <a:rPr lang="pt-BR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Histórico da Quantidade de Bolsas ofertadas do PIBID (Diversidade).</a:t>
            </a:r>
            <a:endParaRPr lang="pt-BR" sz="1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570230" y="6648450"/>
            <a:ext cx="4181475" cy="198755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pt-BR" sz="700" dirty="0">
                <a:solidFill>
                  <a:srgbClr val="2F2B20"/>
                </a:solidFill>
                <a:latin typeface="Century Gothic" panose="020B0502020202020204" pitchFamily="34" charset="0"/>
              </a:rPr>
              <a:t>Fonte: PROGRAD Org.: DIPLAN/COPLAN/PROAP</a:t>
            </a:r>
            <a:endParaRPr lang="pt-BR" sz="700" dirty="0">
              <a:solidFill>
                <a:srgbClr val="2F2B20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32418" y="266869"/>
            <a:ext cx="5425440" cy="12604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endParaRPr lang="pt-BR" sz="40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  <a:p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PROGRAD - BOLSAS</a:t>
            </a:r>
            <a:endParaRPr lang="pt-BR" sz="3600" dirty="0"/>
          </a:p>
        </p:txBody>
      </p:sp>
      <p:sp>
        <p:nvSpPr>
          <p:cNvPr id="5" name="Espaço Reservado para Texto 5"/>
          <p:cNvSpPr txBox="1"/>
          <p:nvPr/>
        </p:nvSpPr>
        <p:spPr>
          <a:xfrm>
            <a:off x="508000" y="1596390"/>
            <a:ext cx="7280275" cy="824230"/>
          </a:xfrm>
          <a:prstGeom prst="rect">
            <a:avLst/>
          </a:prstGeo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None/>
            </a:pPr>
            <a:r>
              <a:rPr lang="pt-BR" sz="1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Número de Bolsas ofertadas do PIBID Diversidade em 2017, por </a:t>
            </a:r>
            <a:r>
              <a:rPr lang="pt-BR" sz="1400" b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modaliade</a:t>
            </a:r>
            <a:r>
              <a:rPr lang="pt-BR" sz="1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.</a:t>
            </a:r>
            <a:endParaRPr lang="en-US" sz="1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" name="Gráfico 5"/>
          <p:cNvGraphicFramePr/>
          <p:nvPr/>
        </p:nvGraphicFramePr>
        <p:xfrm>
          <a:off x="838835" y="2522220"/>
          <a:ext cx="6644005" cy="398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7" name="Retângulo 6"/>
          <p:cNvSpPr/>
          <p:nvPr/>
        </p:nvSpPr>
        <p:spPr>
          <a:xfrm>
            <a:off x="507365" y="6611620"/>
            <a:ext cx="4115435" cy="229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900" dirty="0">
                <a:solidFill>
                  <a:srgbClr val="2F2B20"/>
                </a:solidFill>
                <a:latin typeface="Century Gothic" panose="020B0502020202020204" pitchFamily="34" charset="0"/>
              </a:rPr>
              <a:t>Fonte: PROGRAD Org.: DIPLAN/COPLAN/PROAP</a:t>
            </a:r>
            <a:endParaRPr lang="pt-BR" sz="900" dirty="0">
              <a:solidFill>
                <a:srgbClr val="2F2B20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955"/>
            <a:ext cx="7620000" cy="1031875"/>
          </a:xfrm>
        </p:spPr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anose="020B0503020202020204" pitchFamily="34" charset="0"/>
              </a:rPr>
            </a:br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PROGRAD - BOLSAS</a:t>
            </a:r>
            <a:endParaRPr lang="pt-BR" sz="3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162560" y="1417955"/>
            <a:ext cx="3890645" cy="639445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Número de Bolsistas ativos no Programa de Monitoria em 2017, por mês.</a:t>
            </a:r>
            <a:endParaRPr lang="en-US" sz="1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162560" y="6611620"/>
            <a:ext cx="3890645" cy="22987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900" dirty="0">
                <a:latin typeface="Century Gothic" panose="020B0502020202020204" pitchFamily="34" charset="0"/>
              </a:rPr>
              <a:t>Fonte: PROGRAD Org.: DIPLAN/COPLAN/PROAP</a:t>
            </a:r>
            <a:endParaRPr lang="pt-BR" sz="900" dirty="0">
              <a:latin typeface="Century Gothic" panose="020B0502020202020204" pitchFamily="34" charset="0"/>
            </a:endParaRPr>
          </a:p>
        </p:txBody>
      </p:sp>
      <p:graphicFrame>
        <p:nvGraphicFramePr>
          <p:cNvPr id="9" name="Espaço Reservado para Conteúdo 13"/>
          <p:cNvGraphicFramePr>
            <a:graphicFrameLocks noGrp="1"/>
          </p:cNvGraphicFramePr>
          <p:nvPr>
            <p:ph sz="half" idx="2"/>
          </p:nvPr>
        </p:nvGraphicFramePr>
        <p:xfrm>
          <a:off x="33020" y="2174875"/>
          <a:ext cx="4149090" cy="3104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4" name="Espaço Reservado para Texto 7"/>
          <p:cNvSpPr>
            <a:spLocks noGrp="1"/>
          </p:cNvSpPr>
          <p:nvPr/>
        </p:nvSpPr>
        <p:spPr>
          <a:xfrm>
            <a:off x="4325620" y="1417955"/>
            <a:ext cx="3917950" cy="639445"/>
          </a:xfrm>
          <a:prstGeom prst="rect">
            <a:avLst/>
          </a:prstGeo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anose="020B0604020202020204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Valor total pago aos Bolsistas de Monitoria em 2017, por mês. </a:t>
            </a:r>
            <a:endParaRPr lang="pt-BR" sz="1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2" name="Espaço Reservado para Conteúdo 11"/>
          <p:cNvGraphicFramePr>
            <a:graphicFrameLocks noGrp="1"/>
          </p:cNvGraphicFramePr>
          <p:nvPr>
            <p:ph sz="quarter" idx="4"/>
          </p:nvPr>
        </p:nvGraphicFramePr>
        <p:xfrm>
          <a:off x="4325620" y="2174875"/>
          <a:ext cx="3917950" cy="3042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Caixa de Texto 1"/>
          <p:cNvSpPr txBox="1"/>
          <p:nvPr/>
        </p:nvSpPr>
        <p:spPr>
          <a:xfrm>
            <a:off x="162560" y="5365115"/>
            <a:ext cx="3890645" cy="321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pt-BR" altLang="en-US" sz="750">
                <a:latin typeface="Century Gothic" panose="020B0502020202020204" pitchFamily="34" charset="0"/>
                <a:cs typeface="Century Gothic" panose="020B0502020202020204" pitchFamily="34" charset="0"/>
              </a:rPr>
              <a:t>Nota: (1) Término do edital 11/2016 em 08/04/2017.</a:t>
            </a:r>
            <a:endParaRPr lang="pt-BR" altLang="en-US" sz="750">
              <a:latin typeface="Century Gothic" panose="020B0502020202020204" pitchFamily="34" charset="0"/>
              <a:cs typeface="Century Gothic" panose="020B0502020202020204" pitchFamily="34" charset="0"/>
            </a:endParaRPr>
          </a:p>
          <a:p>
            <a:r>
              <a:rPr lang="pt-BR" altLang="en-US" sz="750">
                <a:latin typeface="Century Gothic" panose="020B0502020202020204" pitchFamily="34" charset="0"/>
                <a:cs typeface="Century Gothic" panose="020B0502020202020204" pitchFamily="34" charset="0"/>
              </a:rPr>
              <a:t>           (2) Término do edital 30/2017 em 30/08/2017.</a:t>
            </a:r>
            <a:endParaRPr lang="pt-BR" altLang="en-US" sz="750">
              <a:latin typeface="Century Gothic" panose="020B0502020202020204" pitchFamily="34" charset="0"/>
              <a:cs typeface="Century Gothic" panose="020B0502020202020204" pitchFamily="34" charset="0"/>
            </a:endParaRPr>
          </a:p>
        </p:txBody>
      </p:sp>
      <p:sp>
        <p:nvSpPr>
          <p:cNvPr id="6" name="Caixa de Texto 5"/>
          <p:cNvSpPr txBox="1"/>
          <p:nvPr/>
        </p:nvSpPr>
        <p:spPr>
          <a:xfrm>
            <a:off x="4325620" y="5365115"/>
            <a:ext cx="3920490" cy="1476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just"/>
            <a:r>
              <a:rPr lang="pt-BR" altLang="en-US" sz="750">
                <a:latin typeface="Century Gothic" panose="020B0502020202020204" pitchFamily="34" charset="0"/>
                <a:cs typeface="Century Gothic" panose="020B0502020202020204" pitchFamily="34" charset="0"/>
              </a:rPr>
              <a:t>Nota: (1) Os bolsitas que exerceram atividade nos mês de Dez/2016 referente ao período de 11 a 18/12/2017, Jan/2017 referente ao período de 22 a 31/01/2016 e Fev/17 de 01 a 09/02/2017), receberam por esses períodos o valor referente a uma bolsa no mês de Jan/Fev de 2017. Não foi realizado pagamento devido ao período de recesso de final em Dez/Jan de 2017, porém nesse período existiu bolsistas ativos.</a:t>
            </a:r>
            <a:endParaRPr lang="pt-BR" altLang="en-US" sz="750">
              <a:latin typeface="Century Gothic" panose="020B0502020202020204" pitchFamily="34" charset="0"/>
              <a:cs typeface="Century Gothic" panose="020B0502020202020204" pitchFamily="34" charset="0"/>
            </a:endParaRPr>
          </a:p>
          <a:p>
            <a:pPr algn="just"/>
            <a:r>
              <a:rPr lang="pt-BR" altLang="en-US" sz="750">
                <a:latin typeface="Century Gothic" panose="020B0502020202020204" pitchFamily="34" charset="0"/>
                <a:cs typeface="Century Gothic" panose="020B0502020202020204" pitchFamily="34" charset="0"/>
              </a:rPr>
              <a:t>(2) abr/mai: Término do edital 11/2016 em 08/04/2017.</a:t>
            </a:r>
            <a:endParaRPr lang="pt-BR" altLang="en-US" sz="750">
              <a:latin typeface="Century Gothic" panose="020B0502020202020204" pitchFamily="34" charset="0"/>
              <a:cs typeface="Century Gothic" panose="020B0502020202020204" pitchFamily="34" charset="0"/>
            </a:endParaRPr>
          </a:p>
          <a:p>
            <a:pPr algn="just"/>
            <a:r>
              <a:rPr lang="pt-BR" altLang="en-US" sz="750">
                <a:latin typeface="Century Gothic" panose="020B0502020202020204" pitchFamily="34" charset="0"/>
                <a:cs typeface="Century Gothic" panose="020B0502020202020204" pitchFamily="34" charset="0"/>
              </a:rPr>
              <a:t>(3) j</a:t>
            </a:r>
            <a:r>
              <a:rPr lang="pt-BR" altLang="en-US" sz="750">
                <a:latin typeface="Century Gothic" panose="020B0502020202020204" pitchFamily="34" charset="0"/>
                <a:cs typeface="Century Gothic" panose="020B0502020202020204" pitchFamily="34" charset="0"/>
                <a:sym typeface="+mn-ea"/>
              </a:rPr>
              <a:t>ul/ago: </a:t>
            </a:r>
            <a:r>
              <a:rPr lang="pt-BR" altLang="en-US" sz="750">
                <a:latin typeface="Century Gothic" panose="020B0502020202020204" pitchFamily="34" charset="0"/>
                <a:cs typeface="Century Gothic" panose="020B0502020202020204" pitchFamily="34" charset="0"/>
              </a:rPr>
              <a:t>Foi realizado o pagamento referente a dois períodos: de 11/07/2017 a 10/08/2017 e de 11/08/2017 e 30/08/2017.</a:t>
            </a:r>
            <a:endParaRPr lang="pt-BR" altLang="en-US" sz="750">
              <a:latin typeface="Century Gothic" panose="020B0502020202020204" pitchFamily="34" charset="0"/>
              <a:cs typeface="Century Gothic" panose="020B0502020202020204" pitchFamily="34" charset="0"/>
            </a:endParaRPr>
          </a:p>
          <a:p>
            <a:r>
              <a:rPr lang="pt-BR" altLang="en-US" sz="750">
                <a:latin typeface="Century Gothic" panose="020B0502020202020204" pitchFamily="34" charset="0"/>
                <a:cs typeface="Century Gothic" panose="020B0502020202020204" pitchFamily="34" charset="0"/>
              </a:rPr>
              <a:t>(4) dez/jan: Término do edital 30/2017 em 30/08/2017.</a:t>
            </a:r>
            <a:endParaRPr lang="pt-BR" altLang="en-US" sz="750">
              <a:latin typeface="Century Gothic" panose="020B0502020202020204" pitchFamily="34" charset="0"/>
              <a:cs typeface="Century Gothic" panose="020B0502020202020204" pitchFamily="34" charset="0"/>
            </a:endParaRPr>
          </a:p>
          <a:p>
            <a:pPr algn="just"/>
            <a:r>
              <a:rPr lang="pt-BR" altLang="en-US" sz="750">
                <a:latin typeface="Century Gothic" panose="020B0502020202020204" pitchFamily="34" charset="0"/>
                <a:cs typeface="Century Gothic" panose="020B0502020202020204" pitchFamily="34" charset="0"/>
              </a:rPr>
              <a:t>(5) Devido ao recesso de final de ano em Dez/Jan não teve pagamento referente ao período, porém neste período existiram bolsistas ativos.</a:t>
            </a:r>
            <a:endParaRPr lang="pt-BR" altLang="en-US" sz="750">
              <a:latin typeface="Century Gothic" panose="020B0502020202020204" pitchFamily="34" charset="0"/>
              <a:cs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98128" y="8424"/>
            <a:ext cx="4900295" cy="1137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endParaRPr lang="pt-BR" sz="40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  <a:p>
            <a:r>
              <a:rPr lang="pt-BR" sz="32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PROGRAD - BOLSAS</a:t>
            </a:r>
            <a:endParaRPr lang="pt-BR" sz="3200" b="1" dirty="0">
              <a:solidFill>
                <a:srgbClr val="FFC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Espaço Reservado para Texto 5"/>
          <p:cNvSpPr txBox="1"/>
          <p:nvPr/>
        </p:nvSpPr>
        <p:spPr>
          <a:xfrm>
            <a:off x="403771" y="1145750"/>
            <a:ext cx="3657600" cy="639762"/>
          </a:xfrm>
          <a:prstGeom prst="rect">
            <a:avLst/>
          </a:prstGeo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None/>
            </a:pPr>
            <a:r>
              <a:rPr lang="pt-BR" sz="1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Número de Bolsistas ativos no PIBID Diversidade em 2017, por </a:t>
            </a:r>
            <a:r>
              <a:rPr lang="pt-BR" sz="1400" b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modaliade</a:t>
            </a:r>
            <a:r>
              <a:rPr lang="pt-BR" sz="1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e mês.</a:t>
            </a:r>
            <a:endParaRPr lang="en-US" sz="1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Espaço Reservado para Texto 5"/>
          <p:cNvSpPr txBox="1"/>
          <p:nvPr/>
        </p:nvSpPr>
        <p:spPr>
          <a:xfrm>
            <a:off x="4605307" y="1145750"/>
            <a:ext cx="3657600" cy="639762"/>
          </a:xfrm>
          <a:prstGeom prst="rect">
            <a:avLst/>
          </a:prstGeo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None/>
            </a:pPr>
            <a:r>
              <a:rPr lang="pt-BR" sz="1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Valor total pago aos Bolsistas do PIBID Diversidade em 2017, por mês</a:t>
            </a:r>
            <a:r>
              <a:rPr lang="pt-BR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.</a:t>
            </a:r>
            <a:endParaRPr lang="en-US" sz="1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5" name="Gráfico 4"/>
          <p:cNvGraphicFramePr/>
          <p:nvPr/>
        </p:nvGraphicFramePr>
        <p:xfrm>
          <a:off x="62865" y="1784985"/>
          <a:ext cx="3998595" cy="4117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6" name="Gráfico 5"/>
          <p:cNvGraphicFramePr/>
          <p:nvPr/>
        </p:nvGraphicFramePr>
        <p:xfrm>
          <a:off x="4545330" y="1784985"/>
          <a:ext cx="3717290" cy="4117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tângulo 6"/>
          <p:cNvSpPr/>
          <p:nvPr/>
        </p:nvSpPr>
        <p:spPr>
          <a:xfrm>
            <a:off x="241300" y="6611620"/>
            <a:ext cx="3820795" cy="229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900" dirty="0">
                <a:solidFill>
                  <a:srgbClr val="2F2B20"/>
                </a:solidFill>
                <a:latin typeface="Century Gothic" panose="020B0502020202020204" pitchFamily="34" charset="0"/>
              </a:rPr>
              <a:t>Fonte: PROGRAD Org.: DIPLAN/COPLAN/PROAP</a:t>
            </a:r>
            <a:endParaRPr lang="pt-BR" sz="900" dirty="0">
              <a:solidFill>
                <a:srgbClr val="2F2B20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Caixa de Texto 7"/>
          <p:cNvSpPr txBox="1"/>
          <p:nvPr/>
        </p:nvSpPr>
        <p:spPr>
          <a:xfrm>
            <a:off x="241300" y="5902960"/>
            <a:ext cx="3820160" cy="668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just"/>
            <a:r>
              <a:rPr lang="pt-BR" altLang="en-US" sz="750">
                <a:latin typeface="Century Gothic" panose="020B0502020202020204" pitchFamily="34" charset="0"/>
                <a:cs typeface="Century Gothic" panose="020B0502020202020204" pitchFamily="34" charset="0"/>
              </a:rPr>
              <a:t>Nota: (1) Os dados consolidados apresentam divergências para modalidade Acadêmicos. A fim de sanarmos as inconsistências, foi solicitado para a Coordenação Institucional do Programa a verificação das informações, porém mesmo após várias tentativas de contato, não houve o retorno da correção das informações.</a:t>
            </a:r>
            <a:endParaRPr lang="pt-BR" altLang="en-US" sz="750">
              <a:latin typeface="Century Gothic" panose="020B0502020202020204" pitchFamily="34" charset="0"/>
              <a:cs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06383" y="163364"/>
            <a:ext cx="5425440" cy="12604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endParaRPr lang="pt-BR" sz="40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  <a:p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PROGRAD - BOLSAS</a:t>
            </a:r>
            <a:endParaRPr lang="pt-BR" sz="4000" dirty="0"/>
          </a:p>
        </p:txBody>
      </p:sp>
      <p:sp>
        <p:nvSpPr>
          <p:cNvPr id="3" name="Espaço Reservado para Texto 5"/>
          <p:cNvSpPr txBox="1"/>
          <p:nvPr/>
        </p:nvSpPr>
        <p:spPr>
          <a:xfrm>
            <a:off x="238760" y="1628775"/>
            <a:ext cx="3778250" cy="864235"/>
          </a:xfrm>
          <a:prstGeom prst="rect">
            <a:avLst/>
          </a:prstGeo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None/>
            </a:pPr>
            <a:r>
              <a:rPr lang="pt-BR" sz="1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Número de Bolsistas Coordenadores de área do PIBID Diversidade ativos em 2017, por mês e projeto</a:t>
            </a:r>
            <a:r>
              <a:rPr lang="pt-BR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.</a:t>
            </a:r>
            <a:endParaRPr lang="en-US" sz="1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5" name="Gráfico 4"/>
          <p:cNvGraphicFramePr/>
          <p:nvPr/>
        </p:nvGraphicFramePr>
        <p:xfrm>
          <a:off x="10160" y="2556510"/>
          <a:ext cx="4146550" cy="3716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4" name="Retângulo 3"/>
          <p:cNvSpPr/>
          <p:nvPr/>
        </p:nvSpPr>
        <p:spPr>
          <a:xfrm>
            <a:off x="107504" y="6611779"/>
            <a:ext cx="4572000" cy="22987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900" dirty="0">
                <a:solidFill>
                  <a:srgbClr val="2F2B20"/>
                </a:solidFill>
                <a:latin typeface="Century Gothic" panose="020B0502020202020204" pitchFamily="34" charset="0"/>
              </a:rPr>
              <a:t>Fonte: PROGRAD Org.: DIPLAN/COPLAN/PROAP</a:t>
            </a:r>
            <a:endParaRPr lang="pt-BR" sz="900" dirty="0">
              <a:solidFill>
                <a:srgbClr val="2F2B20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Espaço Reservado para Texto 5"/>
          <p:cNvSpPr txBox="1"/>
          <p:nvPr/>
        </p:nvSpPr>
        <p:spPr>
          <a:xfrm>
            <a:off x="4304665" y="1628775"/>
            <a:ext cx="3958590" cy="844550"/>
          </a:xfrm>
          <a:prstGeom prst="rect">
            <a:avLst/>
          </a:prstGeo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None/>
            </a:pPr>
            <a:r>
              <a:rPr lang="pt-BR" sz="1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Número de Bolsistas Supervisores de área do PIBID Diversidade ativos em 2017, por mês e projeto</a:t>
            </a:r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.</a:t>
            </a:r>
            <a:endParaRPr lang="en-US" sz="12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7" name="Gráfico 6"/>
          <p:cNvGraphicFramePr/>
          <p:nvPr/>
        </p:nvGraphicFramePr>
        <p:xfrm>
          <a:off x="4208780" y="2555875"/>
          <a:ext cx="4054475" cy="3576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43848" y="7154"/>
            <a:ext cx="5425440" cy="1137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endParaRPr lang="pt-BR" sz="36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  <a:p>
            <a:r>
              <a:rPr lang="pt-BR" sz="32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PROGRAD - BOLSAS</a:t>
            </a:r>
            <a:endParaRPr lang="pt-BR" sz="3200" b="1" dirty="0">
              <a:solidFill>
                <a:srgbClr val="FFC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Espaço Reservado para Texto 5"/>
          <p:cNvSpPr txBox="1"/>
          <p:nvPr/>
        </p:nvSpPr>
        <p:spPr>
          <a:xfrm>
            <a:off x="188595" y="1144270"/>
            <a:ext cx="3799205" cy="708025"/>
          </a:xfrm>
          <a:prstGeom prst="rect">
            <a:avLst/>
          </a:prstGeo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None/>
            </a:pPr>
            <a:r>
              <a:rPr lang="pt-BR" sz="1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Número de Bolsistas Acadêmicos do PIBID Diversidade ativos em 2017, por mês e projeto.</a:t>
            </a:r>
            <a:endParaRPr lang="en-US" sz="1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" name="Gráfico 3"/>
          <p:cNvGraphicFramePr/>
          <p:nvPr/>
        </p:nvGraphicFramePr>
        <p:xfrm>
          <a:off x="0" y="1852295"/>
          <a:ext cx="4062095" cy="4333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5" name="Retângulo 4"/>
          <p:cNvSpPr/>
          <p:nvPr/>
        </p:nvSpPr>
        <p:spPr>
          <a:xfrm>
            <a:off x="84455" y="6581140"/>
            <a:ext cx="4487545" cy="229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900" dirty="0">
                <a:solidFill>
                  <a:srgbClr val="2F2B20"/>
                </a:solidFill>
                <a:latin typeface="Century Gothic" panose="020B0502020202020204" pitchFamily="34" charset="0"/>
              </a:rPr>
              <a:t>Fonte: PROGRAD Org.: DIPLAN/COPLAN/PROAP</a:t>
            </a:r>
            <a:endParaRPr lang="pt-BR" sz="900" dirty="0">
              <a:solidFill>
                <a:srgbClr val="2F2B20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Espaço Reservado para Texto 5"/>
          <p:cNvSpPr txBox="1"/>
          <p:nvPr/>
        </p:nvSpPr>
        <p:spPr>
          <a:xfrm>
            <a:off x="4450080" y="1144270"/>
            <a:ext cx="3657600" cy="708025"/>
          </a:xfrm>
          <a:prstGeom prst="rect">
            <a:avLst/>
          </a:prstGeo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None/>
            </a:pPr>
            <a:r>
              <a:rPr lang="pt-BR" sz="1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Valor total pago aos Bolsistas Acadêmicos do PIBID Diversidade em 2017, por mês.</a:t>
            </a:r>
            <a:endParaRPr lang="en-US" sz="1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7" name="Gráfico 6"/>
          <p:cNvGraphicFramePr/>
          <p:nvPr/>
        </p:nvGraphicFramePr>
        <p:xfrm>
          <a:off x="4368165" y="1852295"/>
          <a:ext cx="3822065" cy="42919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Caixa de Texto 7"/>
          <p:cNvSpPr txBox="1"/>
          <p:nvPr/>
        </p:nvSpPr>
        <p:spPr>
          <a:xfrm>
            <a:off x="85090" y="6185535"/>
            <a:ext cx="8022590" cy="321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just"/>
            <a:r>
              <a:rPr lang="pt-BR" altLang="en-US" sz="750">
                <a:latin typeface="Century Gothic" panose="020B0502020202020204" pitchFamily="34" charset="0"/>
                <a:cs typeface="Century Gothic" panose="020B0502020202020204" pitchFamily="34" charset="0"/>
              </a:rPr>
              <a:t>Nota: (1) Os dados consolidados apresentam divergências para modalidade Acadêmicos. A fim de sanarmos as inconsistências, foi solicitado para a Coordenação Institucional do Programa a verificação das informações, porém mesmo após várias tentativas de contato, não houve o retorno da correção das informações.</a:t>
            </a:r>
            <a:endParaRPr lang="pt-BR" altLang="en-US" sz="750">
              <a:latin typeface="Century Gothic" panose="020B0502020202020204" pitchFamily="34" charset="0"/>
              <a:cs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231944"/>
            <a:ext cx="5425440" cy="12604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endParaRPr lang="pt-BR" sz="40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  <a:p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PROGRAD - BOLSAS</a:t>
            </a:r>
            <a:endParaRPr lang="pt-BR" sz="3600" b="1" dirty="0">
              <a:solidFill>
                <a:srgbClr val="FFC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Espaço Reservado para Texto 5"/>
          <p:cNvSpPr txBox="1"/>
          <p:nvPr/>
        </p:nvSpPr>
        <p:spPr>
          <a:xfrm>
            <a:off x="482352" y="1630164"/>
            <a:ext cx="3657600" cy="639762"/>
          </a:xfrm>
          <a:prstGeom prst="rect">
            <a:avLst/>
          </a:prstGeo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None/>
            </a:pPr>
            <a:r>
              <a:rPr lang="pt-BR" sz="1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Valor total pago aos Bolsistas Coordenadores de área do PIBID Diversidade em 2017, por mês.</a:t>
            </a:r>
            <a:endParaRPr lang="en-US" sz="1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" name="Gráfico 3"/>
          <p:cNvGraphicFramePr/>
          <p:nvPr/>
        </p:nvGraphicFramePr>
        <p:xfrm>
          <a:off x="323528" y="2420888"/>
          <a:ext cx="3816424" cy="3753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5" name="Espaço Reservado para Texto 5"/>
          <p:cNvSpPr txBox="1"/>
          <p:nvPr/>
        </p:nvSpPr>
        <p:spPr>
          <a:xfrm>
            <a:off x="4572000" y="1654091"/>
            <a:ext cx="3657600" cy="640800"/>
          </a:xfrm>
          <a:prstGeom prst="rect">
            <a:avLst/>
          </a:prstGeo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None/>
            </a:pPr>
            <a:r>
              <a:rPr lang="pt-BR" sz="1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Valor total pago aos Bolsistas Supervisores do PIBID Diversidade em 2017, por mês</a:t>
            </a:r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.</a:t>
            </a:r>
            <a:endParaRPr lang="en-US" sz="12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" name="Gráfico 5"/>
          <p:cNvGraphicFramePr/>
          <p:nvPr/>
        </p:nvGraphicFramePr>
        <p:xfrm>
          <a:off x="4571365" y="2420620"/>
          <a:ext cx="3767455" cy="37382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tângulo 6"/>
          <p:cNvSpPr/>
          <p:nvPr/>
        </p:nvSpPr>
        <p:spPr>
          <a:xfrm>
            <a:off x="482600" y="6608445"/>
            <a:ext cx="4269105" cy="229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900" dirty="0">
                <a:solidFill>
                  <a:srgbClr val="2F2B20"/>
                </a:solidFill>
                <a:latin typeface="Century Gothic" panose="020B0502020202020204" pitchFamily="34" charset="0"/>
              </a:rPr>
              <a:t>Fonte: PROGRAD Org.: DIPLAN/COPLAN/PROAP</a:t>
            </a:r>
            <a:endParaRPr lang="pt-BR" sz="900" dirty="0">
              <a:solidFill>
                <a:srgbClr val="2F2B20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  <a:sym typeface="+mn-ea"/>
              </a:rPr>
              <a:t>Indicadores da UFGD</a:t>
            </a:r>
            <a:br>
              <a:rPr lang="pt-BR" b="1" dirty="0">
                <a:solidFill>
                  <a:srgbClr val="00B050"/>
                </a:solidFill>
                <a:latin typeface="Century Gothic" panose="020B0502020202020204" pitchFamily="34" charset="0"/>
              </a:rPr>
            </a:br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  <a:sym typeface="+mn-ea"/>
              </a:rPr>
              <a:t>PROGRAD - BOLSAS</a:t>
            </a:r>
            <a:endParaRPr lang="pt-BR" altLang="en-US" sz="3600" b="1" dirty="0">
              <a:solidFill>
                <a:srgbClr val="FFC000"/>
              </a:solidFill>
              <a:latin typeface="Century Gothic" panose="020B0502020202020204" pitchFamily="34" charset="0"/>
              <a:sym typeface="+mn-ea"/>
            </a:endParaRPr>
          </a:p>
        </p:txBody>
      </p:sp>
      <p:graphicFrame>
        <p:nvGraphicFramePr>
          <p:cNvPr id="35" name="Gráfico 19"/>
          <p:cNvGraphicFramePr/>
          <p:nvPr>
            <p:ph sz="half" idx="2"/>
          </p:nvPr>
        </p:nvGraphicFramePr>
        <p:xfrm>
          <a:off x="666115" y="2174875"/>
          <a:ext cx="6960870" cy="39350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7" name="Espaço Reservado para Texto 5"/>
          <p:cNvSpPr>
            <a:spLocks noGrp="1"/>
          </p:cNvSpPr>
          <p:nvPr>
            <p:ph type="body" idx="1"/>
          </p:nvPr>
        </p:nvSpPr>
        <p:spPr>
          <a:xfrm>
            <a:off x="544830" y="1417955"/>
            <a:ext cx="7247255" cy="639445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p>
            <a:r>
              <a:rPr lang="pt-BR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Histórico da Quantidade Total de Bolsas Ofertadas no LIFE.</a:t>
            </a:r>
            <a:endParaRPr lang="pt-BR" sz="1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545465" y="6608445"/>
            <a:ext cx="4206240" cy="2298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pt-BR" sz="900" dirty="0">
                <a:solidFill>
                  <a:srgbClr val="2F2B20"/>
                </a:solidFill>
                <a:latin typeface="Century Gothic" panose="020B0502020202020204" pitchFamily="34" charset="0"/>
              </a:rPr>
              <a:t>Fonte: PROGRAD Org.: DIPLAN/COPLAN/PROAP</a:t>
            </a:r>
            <a:endParaRPr lang="pt-BR" sz="900" dirty="0">
              <a:solidFill>
                <a:srgbClr val="2F2B20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Caixa de Texto 3"/>
          <p:cNvSpPr txBox="1"/>
          <p:nvPr/>
        </p:nvSpPr>
        <p:spPr>
          <a:xfrm>
            <a:off x="545465" y="6256020"/>
            <a:ext cx="7247890" cy="206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pt-BR" altLang="en-US" sz="750">
                <a:latin typeface="Century Gothic" panose="020B0502020202020204" pitchFamily="34" charset="0"/>
                <a:cs typeface="Century Gothic" panose="020B0502020202020204" pitchFamily="34" charset="0"/>
              </a:rPr>
              <a:t>Nota: (4) O LIFE iniciou suas atividades no ano de 2009. </a:t>
            </a:r>
            <a:endParaRPr lang="pt-BR" altLang="en-US" sz="750">
              <a:latin typeface="Century Gothic" panose="020B0502020202020204" pitchFamily="34" charset="0"/>
              <a:cs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15595" y="-46355"/>
            <a:ext cx="6322060" cy="1260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endParaRPr lang="pt-BR" sz="36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  <a:p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PROGRAD - BOLSAS</a:t>
            </a:r>
            <a:endParaRPr lang="pt-BR" sz="4000" dirty="0"/>
          </a:p>
        </p:txBody>
      </p:sp>
      <p:sp>
        <p:nvSpPr>
          <p:cNvPr id="3" name="Espaço Reservado para Texto 5"/>
          <p:cNvSpPr txBox="1"/>
          <p:nvPr/>
        </p:nvSpPr>
        <p:spPr>
          <a:xfrm>
            <a:off x="460375" y="1214120"/>
            <a:ext cx="3657600" cy="806450"/>
          </a:xfrm>
          <a:prstGeom prst="rect">
            <a:avLst/>
          </a:prstGeo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None/>
            </a:pPr>
            <a:r>
              <a:rPr lang="pt-BR" sz="1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pt-BR" sz="1100" b="1" dirty="0">
                <a:solidFill>
                  <a:schemeClr val="bg1"/>
                </a:solidFill>
                <a:latin typeface="Century Gothic" panose="020B0502020202020204" pitchFamily="34" charset="0"/>
              </a:rPr>
              <a:t>Número de Bolsistas do Programa Institucional de Apoio ao Laboratório Interdisciplinar de Formação de Educadores (LIFE) ativos em dez/17, por curso.</a:t>
            </a:r>
            <a:endParaRPr lang="en-US" sz="1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" name="Gráfico 3"/>
          <p:cNvGraphicFramePr/>
          <p:nvPr/>
        </p:nvGraphicFramePr>
        <p:xfrm>
          <a:off x="460375" y="2060575"/>
          <a:ext cx="3657600" cy="4632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5" name="Retângulo 4"/>
          <p:cNvSpPr/>
          <p:nvPr/>
        </p:nvSpPr>
        <p:spPr>
          <a:xfrm>
            <a:off x="460375" y="6640195"/>
            <a:ext cx="4427220" cy="213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800" dirty="0">
                <a:solidFill>
                  <a:srgbClr val="2F2B20"/>
                </a:solidFill>
                <a:latin typeface="Century Gothic" panose="020B0502020202020204" pitchFamily="34" charset="0"/>
              </a:rPr>
              <a:t>Fonte: PROGRAD Org.: DIPLAN/COPLAN/PROAP</a:t>
            </a:r>
            <a:endParaRPr lang="pt-BR" sz="800" dirty="0">
              <a:solidFill>
                <a:srgbClr val="2F2B20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Espaço Reservado para Texto 5"/>
          <p:cNvSpPr txBox="1"/>
          <p:nvPr/>
        </p:nvSpPr>
        <p:spPr>
          <a:xfrm>
            <a:off x="4271010" y="1214120"/>
            <a:ext cx="3827145" cy="805815"/>
          </a:xfrm>
          <a:prstGeom prst="rect">
            <a:avLst/>
          </a:prstGeo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None/>
            </a:pPr>
            <a:r>
              <a:rPr lang="pt-BR" sz="1100" b="1" dirty="0">
                <a:solidFill>
                  <a:schemeClr val="bg1"/>
                </a:solidFill>
                <a:latin typeface="Century Gothic" panose="020B0502020202020204" pitchFamily="34" charset="0"/>
              </a:rPr>
              <a:t>Valor total pago aos Bolsistas do Programa Institucional de Apoio ao Laboratório Interdisciplinar de Formação de Educadores (LIFE) ativos em dez/17, por curso</a:t>
            </a:r>
            <a:r>
              <a:rPr lang="pt-BR" sz="1100" dirty="0">
                <a:solidFill>
                  <a:schemeClr val="bg1"/>
                </a:solidFill>
                <a:latin typeface="Century Gothic" panose="020B0502020202020204" pitchFamily="34" charset="0"/>
              </a:rPr>
              <a:t>.</a:t>
            </a:r>
            <a:endParaRPr lang="en-US" sz="11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7" name="Gráfico 6"/>
          <p:cNvGraphicFramePr/>
          <p:nvPr/>
        </p:nvGraphicFramePr>
        <p:xfrm>
          <a:off x="4271010" y="2060575"/>
          <a:ext cx="3961765" cy="4632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985" y="131108"/>
            <a:ext cx="5425440" cy="12604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endParaRPr lang="pt-BR" sz="40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  <a:p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PROGRAD - BOLSAS</a:t>
            </a:r>
            <a:endParaRPr lang="pt-BR" sz="4000" dirty="0"/>
          </a:p>
        </p:txBody>
      </p:sp>
      <p:sp>
        <p:nvSpPr>
          <p:cNvPr id="3" name="Espaço Reservado para Texto 5"/>
          <p:cNvSpPr txBox="1"/>
          <p:nvPr/>
        </p:nvSpPr>
        <p:spPr>
          <a:xfrm>
            <a:off x="278765" y="1524635"/>
            <a:ext cx="3827145" cy="690880"/>
          </a:xfrm>
          <a:prstGeom prst="rect">
            <a:avLst/>
          </a:prstGeo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None/>
            </a:pPr>
            <a:r>
              <a:rPr lang="pt-BR" sz="11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Número de Bolsistas do Programa Institucional de Apoio ao Laboratório Interdisciplinar de Formação de Educadores (LIFE) ativos em 2017, por mês.</a:t>
            </a:r>
            <a:endParaRPr lang="en-US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Espaço Reservado para Texto 5"/>
          <p:cNvSpPr txBox="1"/>
          <p:nvPr/>
        </p:nvSpPr>
        <p:spPr>
          <a:xfrm>
            <a:off x="4522470" y="1524635"/>
            <a:ext cx="3804285" cy="690880"/>
          </a:xfrm>
          <a:prstGeom prst="rect">
            <a:avLst/>
          </a:prstGeo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None/>
            </a:pPr>
            <a:r>
              <a:rPr lang="pt-BR" sz="1100" b="1" dirty="0">
                <a:solidFill>
                  <a:schemeClr val="bg1"/>
                </a:solidFill>
                <a:latin typeface="Century Gothic" panose="020B0502020202020204" pitchFamily="34" charset="0"/>
              </a:rPr>
              <a:t>Valor total pago aos bolsistas do  Programa Institucional de Apoio ao Laboratório Interdisciplinar de Formação de Educadores (LIFE) em 2017, por mês.</a:t>
            </a:r>
            <a:endParaRPr lang="en-US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5" name="Gráfico 4"/>
          <p:cNvGraphicFramePr/>
          <p:nvPr/>
        </p:nvGraphicFramePr>
        <p:xfrm>
          <a:off x="29210" y="2621280"/>
          <a:ext cx="4179570" cy="37598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6" name="Gráfico 5"/>
          <p:cNvGraphicFramePr/>
          <p:nvPr/>
        </p:nvGraphicFramePr>
        <p:xfrm>
          <a:off x="4572000" y="2622158"/>
          <a:ext cx="3754992" cy="375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tângulo 6"/>
          <p:cNvSpPr/>
          <p:nvPr/>
        </p:nvSpPr>
        <p:spPr>
          <a:xfrm>
            <a:off x="278130" y="6571615"/>
            <a:ext cx="4545330" cy="229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900" dirty="0">
                <a:solidFill>
                  <a:srgbClr val="2F2B20"/>
                </a:solidFill>
                <a:latin typeface="Century Gothic" panose="020B0502020202020204" pitchFamily="34" charset="0"/>
              </a:rPr>
              <a:t>Fonte: PROGRAD Org.: DIPLAN/COPLAN/PROAP</a:t>
            </a:r>
            <a:endParaRPr lang="pt-BR" sz="900" dirty="0">
              <a:solidFill>
                <a:srgbClr val="2F2B20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304800" y="306705"/>
            <a:ext cx="7620000" cy="962025"/>
          </a:xfrm>
        </p:spPr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anose="020B0503020202020204" pitchFamily="34" charset="0"/>
              </a:rPr>
            </a:br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PROGRAD - BOLSAS</a:t>
            </a:r>
            <a:endParaRPr lang="pt-BR" sz="3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395605" y="1370330"/>
            <a:ext cx="7410450" cy="639445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Número de Voluntários ativos no Programa de Monitoria em 2017, por mês.</a:t>
            </a:r>
            <a:endParaRPr lang="en-US" sz="1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395536" y="6611779"/>
            <a:ext cx="7848873" cy="22987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900" dirty="0">
                <a:latin typeface="Century Gothic" panose="020B0502020202020204" pitchFamily="34" charset="0"/>
              </a:rPr>
              <a:t>Fonte: PROGRAD Org.: DIPLAN/COPLAN/PROAP</a:t>
            </a:r>
            <a:endParaRPr lang="pt-BR" sz="900" dirty="0">
              <a:latin typeface="Century Gothic" panose="020B0502020202020204" pitchFamily="34" charset="0"/>
            </a:endParaRPr>
          </a:p>
        </p:txBody>
      </p:sp>
      <p:graphicFrame>
        <p:nvGraphicFramePr>
          <p:cNvPr id="10" name="Espaço Reservado para Conteúdo 9"/>
          <p:cNvGraphicFramePr>
            <a:graphicFrameLocks noGrp="1"/>
          </p:cNvGraphicFramePr>
          <p:nvPr>
            <p:ph sz="half" idx="2"/>
          </p:nvPr>
        </p:nvGraphicFramePr>
        <p:xfrm>
          <a:off x="396240" y="2110740"/>
          <a:ext cx="7409815" cy="38715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2" name="Caixa de Texto 1"/>
          <p:cNvSpPr txBox="1"/>
          <p:nvPr/>
        </p:nvSpPr>
        <p:spPr>
          <a:xfrm>
            <a:off x="395605" y="6198870"/>
            <a:ext cx="7409815" cy="321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pt-BR" altLang="en-US" sz="750">
                <a:latin typeface="Century Gothic" panose="020B0502020202020204" pitchFamily="34" charset="0"/>
                <a:cs typeface="Century Gothic" panose="020B0502020202020204" pitchFamily="34" charset="0"/>
              </a:rPr>
              <a:t>Nota: (1) Término do edital 11/2016 em 08/04/2017.</a:t>
            </a:r>
            <a:endParaRPr lang="pt-BR" altLang="en-US" sz="750">
              <a:latin typeface="Century Gothic" panose="020B0502020202020204" pitchFamily="34" charset="0"/>
              <a:cs typeface="Century Gothic" panose="020B0502020202020204" pitchFamily="34" charset="0"/>
            </a:endParaRPr>
          </a:p>
          <a:p>
            <a:r>
              <a:rPr lang="pt-BR" altLang="en-US" sz="750">
                <a:latin typeface="Century Gothic" panose="020B0502020202020204" pitchFamily="34" charset="0"/>
                <a:cs typeface="Century Gothic" panose="020B0502020202020204" pitchFamily="34" charset="0"/>
              </a:rPr>
              <a:t>           (2) Término do edital 30/2017 em 30/08/2017.</a:t>
            </a:r>
            <a:endParaRPr lang="pt-BR" altLang="en-US" sz="750">
              <a:latin typeface="Century Gothic" panose="020B0502020202020204" pitchFamily="34" charset="0"/>
              <a:cs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955"/>
            <a:ext cx="7620000" cy="918845"/>
          </a:xfrm>
        </p:spPr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entury Gothic" panose="020B0502020202020204" pitchFamily="34" charset="0"/>
              </a:rPr>
            </a:br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PROGRAD - BOLSAS</a:t>
            </a:r>
            <a:endParaRPr lang="pt-BR" sz="3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568960" y="1384935"/>
            <a:ext cx="7425055" cy="692785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Century Gothic" panose="020B0502020202020204" pitchFamily="34" charset="0"/>
                <a:cs typeface="Century Gothic" panose="020B0502020202020204" pitchFamily="34" charset="0"/>
              </a:rPr>
              <a:t>Número de Bolsistas ativos no Programa de Monitoria indígena em 2017, por mês. </a:t>
            </a:r>
            <a:endParaRPr lang="en-US" sz="1400" dirty="0">
              <a:solidFill>
                <a:schemeClr val="bg1"/>
              </a:solidFill>
              <a:latin typeface="Century Gothic" panose="020B0502020202020204" pitchFamily="34" charset="0"/>
              <a:cs typeface="Century Gothic" panose="020B0502020202020204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568325" y="6611620"/>
            <a:ext cx="7675880" cy="22987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900" dirty="0">
                <a:latin typeface="Century Gothic" panose="020B0502020202020204" pitchFamily="34" charset="0"/>
              </a:rPr>
              <a:t>Fonte: PROGRAD Org.: DIPLAN/COPLAN/PROAP</a:t>
            </a:r>
            <a:endParaRPr lang="pt-BR" sz="900" dirty="0">
              <a:latin typeface="Century Gothic" panose="020B0502020202020204" pitchFamily="34" charset="0"/>
            </a:endParaRPr>
          </a:p>
        </p:txBody>
      </p:sp>
      <p:graphicFrame>
        <p:nvGraphicFramePr>
          <p:cNvPr id="11" name="Espaço Reservado para Conteúdo 10"/>
          <p:cNvGraphicFramePr>
            <a:graphicFrameLocks noGrp="1"/>
          </p:cNvGraphicFramePr>
          <p:nvPr>
            <p:ph sz="half" idx="2"/>
          </p:nvPr>
        </p:nvGraphicFramePr>
        <p:xfrm>
          <a:off x="568325" y="2164715"/>
          <a:ext cx="7425690" cy="3764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2" name="Caixa de Texto 1"/>
          <p:cNvSpPr txBox="1"/>
          <p:nvPr/>
        </p:nvSpPr>
        <p:spPr>
          <a:xfrm>
            <a:off x="568325" y="6233160"/>
            <a:ext cx="7425055" cy="321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pt-BR" altLang="en-US" sz="750">
                <a:latin typeface="Century Gothic" panose="020B0502020202020204" pitchFamily="34" charset="0"/>
                <a:cs typeface="Century Gothic" panose="020B0502020202020204" pitchFamily="34" charset="0"/>
              </a:rPr>
              <a:t>Nota: (1) Término do edital de 17/2016 em 15/04/2017.</a:t>
            </a:r>
            <a:endParaRPr lang="pt-BR" altLang="en-US" sz="750">
              <a:latin typeface="Century Gothic" panose="020B0502020202020204" pitchFamily="34" charset="0"/>
              <a:cs typeface="Century Gothic" panose="020B0502020202020204" pitchFamily="34" charset="0"/>
            </a:endParaRPr>
          </a:p>
          <a:p>
            <a:r>
              <a:rPr lang="pt-BR" altLang="en-US" sz="750">
                <a:latin typeface="Century Gothic" panose="020B0502020202020204" pitchFamily="34" charset="0"/>
                <a:cs typeface="Century Gothic" panose="020B0502020202020204" pitchFamily="34" charset="0"/>
              </a:rPr>
              <a:t>           (2) Término do edital 05/2017 em 06/09/2017 , após esse período o programa não teve continuidade. </a:t>
            </a:r>
            <a:endParaRPr lang="pt-BR" altLang="en-US" sz="750">
              <a:latin typeface="Century Gothic" panose="020B0502020202020204" pitchFamily="34" charset="0"/>
              <a:cs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  <a:sym typeface="+mn-ea"/>
              </a:rPr>
              <a:t>Indicadores da UFGD</a:t>
            </a:r>
            <a:br>
              <a:rPr lang="pt-BR" sz="40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entury Gothic" panose="020B0502020202020204" pitchFamily="34" charset="0"/>
                <a:sym typeface="+mn-ea"/>
              </a:rPr>
            </a:br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  <a:sym typeface="+mn-ea"/>
              </a:rPr>
              <a:t>PROGRAD - BOLSAS</a:t>
            </a:r>
            <a:endParaRPr lang="pt-BR" altLang="en-US" sz="3600"/>
          </a:p>
        </p:txBody>
      </p:sp>
      <p:sp>
        <p:nvSpPr>
          <p:cNvPr id="7" name="Espaço Reservado para Texto 7"/>
          <p:cNvSpPr>
            <a:spLocks noGrp="1"/>
          </p:cNvSpPr>
          <p:nvPr/>
        </p:nvSpPr>
        <p:spPr>
          <a:xfrm>
            <a:off x="552450" y="1508760"/>
            <a:ext cx="7421880" cy="693420"/>
          </a:xfrm>
          <a:prstGeom prst="rect">
            <a:avLst/>
          </a:prstGeo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anose="020B0604020202020204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400" dirty="0">
                <a:solidFill>
                  <a:schemeClr val="bg1"/>
                </a:solidFill>
                <a:latin typeface="Century Gothic" panose="020B0502020202020204" pitchFamily="34" charset="0"/>
                <a:cs typeface="Century Gothic" panose="020B0502020202020204" pitchFamily="34" charset="0"/>
              </a:rPr>
              <a:t>Valor total pago aos Bolsistas de Monitoria indígena nos meses em que exerceram atividade em 2017, por mês.</a:t>
            </a:r>
            <a:endParaRPr lang="pt-BR" sz="1400" dirty="0">
              <a:solidFill>
                <a:schemeClr val="bg1"/>
              </a:solidFill>
              <a:latin typeface="Century Gothic" panose="020B0502020202020204" pitchFamily="34" charset="0"/>
              <a:cs typeface="Century Gothic" panose="020B0502020202020204" pitchFamily="34" charset="0"/>
            </a:endParaRPr>
          </a:p>
        </p:txBody>
      </p:sp>
      <p:graphicFrame>
        <p:nvGraphicFramePr>
          <p:cNvPr id="13" name="Espaço Reservado para Conteúdo 12"/>
          <p:cNvGraphicFramePr>
            <a:graphicFrameLocks noGrp="1"/>
          </p:cNvGraphicFramePr>
          <p:nvPr>
            <p:ph sz="half" idx="2"/>
          </p:nvPr>
        </p:nvGraphicFramePr>
        <p:xfrm>
          <a:off x="553085" y="2261235"/>
          <a:ext cx="7420610" cy="38144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9" name="Retângulo 8"/>
          <p:cNvSpPr/>
          <p:nvPr/>
        </p:nvSpPr>
        <p:spPr>
          <a:xfrm>
            <a:off x="553085" y="6611620"/>
            <a:ext cx="7691120" cy="22987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900" dirty="0">
                <a:latin typeface="Century Gothic" panose="020B0502020202020204" pitchFamily="34" charset="0"/>
              </a:rPr>
              <a:t>Fonte: PROGRAD Org.: DIPLAN/COPLAN/PROAP</a:t>
            </a:r>
            <a:endParaRPr lang="pt-BR" sz="900" dirty="0">
              <a:latin typeface="Century Gothic" panose="020B0502020202020204" pitchFamily="34" charset="0"/>
            </a:endParaRPr>
          </a:p>
        </p:txBody>
      </p:sp>
      <p:sp>
        <p:nvSpPr>
          <p:cNvPr id="3" name="Caixa de Texto 2"/>
          <p:cNvSpPr txBox="1"/>
          <p:nvPr/>
        </p:nvSpPr>
        <p:spPr>
          <a:xfrm>
            <a:off x="551815" y="6238240"/>
            <a:ext cx="7422515" cy="321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pt-BR" altLang="en-US" sz="750">
                <a:latin typeface="Century Gothic" panose="020B0502020202020204" pitchFamily="34" charset="0"/>
                <a:cs typeface="Century Gothic" panose="020B0502020202020204" pitchFamily="34" charset="0"/>
              </a:rPr>
              <a:t>Nota: (1) Término do edital de 17/2016 em 15/04/2017.</a:t>
            </a:r>
            <a:endParaRPr lang="pt-BR" altLang="en-US" sz="750">
              <a:latin typeface="Century Gothic" panose="020B0502020202020204" pitchFamily="34" charset="0"/>
              <a:cs typeface="Century Gothic" panose="020B0502020202020204" pitchFamily="34" charset="0"/>
            </a:endParaRPr>
          </a:p>
          <a:p>
            <a:r>
              <a:rPr lang="pt-BR" altLang="en-US" sz="750">
                <a:latin typeface="Century Gothic" panose="020B0502020202020204" pitchFamily="34" charset="0"/>
                <a:cs typeface="Century Gothic" panose="020B0502020202020204" pitchFamily="34" charset="0"/>
              </a:rPr>
              <a:t>           (2) Término do edital 05/2017 em 06/09/2017 , após esse período o programa não teve continuidade. </a:t>
            </a:r>
            <a:endParaRPr lang="pt-BR" altLang="en-US" sz="750">
              <a:latin typeface="Century Gothic" panose="020B0502020202020204" pitchFamily="34" charset="0"/>
              <a:cs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395605" y="188278"/>
            <a:ext cx="7620000" cy="850106"/>
          </a:xfrm>
        </p:spPr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0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entury Gothic" panose="020B0502020202020204" pitchFamily="34" charset="0"/>
              </a:rPr>
            </a:br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PROGRAD - BOLSAS</a:t>
            </a:r>
            <a:endParaRPr lang="pt-BR" sz="3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70485" y="1250950"/>
            <a:ext cx="3966845" cy="612140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000" dirty="0">
                <a:solidFill>
                  <a:schemeClr val="bg1"/>
                </a:solidFill>
                <a:latin typeface="Century Gothic" panose="020B0502020202020204" pitchFamily="34" charset="0"/>
              </a:rPr>
              <a:t>Número de Alunos (Bolsistas da Monitoria e Monitoria indígena + Voluntários) ativos que participaram do Programa de Monitoria de dez/17 a </a:t>
            </a:r>
            <a:r>
              <a:rPr lang="pt-BR" sz="10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jan</a:t>
            </a:r>
            <a:r>
              <a:rPr lang="pt-BR" sz="1000" dirty="0">
                <a:solidFill>
                  <a:schemeClr val="bg1"/>
                </a:solidFill>
                <a:latin typeface="Century Gothic" panose="020B0502020202020204" pitchFamily="34" charset="0"/>
              </a:rPr>
              <a:t>/18,  por curso do monitor.</a:t>
            </a:r>
            <a:endParaRPr lang="en-US" sz="1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69850" y="6611620"/>
            <a:ext cx="8174355" cy="22987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900" dirty="0">
                <a:latin typeface="Century Gothic" panose="020B0502020202020204" pitchFamily="34" charset="0"/>
              </a:rPr>
              <a:t>Fonte: PROGRAD Org.: DIPLAN/COPLAN/PROAP</a:t>
            </a:r>
            <a:endParaRPr lang="pt-BR" sz="900" dirty="0">
              <a:latin typeface="Century Gothic" panose="020B0502020202020204" pitchFamily="34" charset="0"/>
            </a:endParaRPr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sz="half" idx="2"/>
          </p:nvPr>
        </p:nvGraphicFramePr>
        <p:xfrm>
          <a:off x="70485" y="1863090"/>
          <a:ext cx="4183380" cy="48171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6" name="Espaço Reservado para Texto 5"/>
          <p:cNvSpPr txBox="1"/>
          <p:nvPr/>
        </p:nvSpPr>
        <p:spPr>
          <a:xfrm>
            <a:off x="4253230" y="1250950"/>
            <a:ext cx="4102735" cy="604520"/>
          </a:xfrm>
          <a:prstGeom prst="rect">
            <a:avLst/>
          </a:prstGeo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anose="020B0604020202020204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200">
                <a:solidFill>
                  <a:schemeClr val="bg1"/>
                </a:solidFill>
                <a:latin typeface="Century Gothic" panose="020B0502020202020204" pitchFamily="34" charset="0"/>
              </a:rPr>
              <a:t>Valor total pago aos Bolsistas da Monitoria em 2017, por curso do monitor.</a:t>
            </a:r>
            <a:endParaRPr lang="en-US" sz="12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8" name="Gráfico 7"/>
          <p:cNvGraphicFramePr/>
          <p:nvPr/>
        </p:nvGraphicFramePr>
        <p:xfrm>
          <a:off x="4283710" y="1854835"/>
          <a:ext cx="4072890" cy="48247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  <a:sym typeface="+mn-ea"/>
              </a:rPr>
              <a:t>Indicadores da UFGD</a:t>
            </a:r>
            <a:br>
              <a:rPr lang="pt-BR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entury Gothic" panose="020B0502020202020204" pitchFamily="34" charset="0"/>
                <a:sym typeface="+mn-ea"/>
              </a:rPr>
            </a:br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  <a:sym typeface="+mn-ea"/>
              </a:rPr>
              <a:t>PROGRAD - BOLSAS</a:t>
            </a:r>
            <a:endParaRPr lang="pt-BR" altLang="en-US" sz="3600" b="1" dirty="0">
              <a:solidFill>
                <a:srgbClr val="FFC000"/>
              </a:solidFill>
              <a:latin typeface="Century Gothic" panose="020B0502020202020204" pitchFamily="34" charset="0"/>
              <a:sym typeface="+mn-ea"/>
            </a:endParaRPr>
          </a:p>
        </p:txBody>
      </p:sp>
      <p:graphicFrame>
        <p:nvGraphicFramePr>
          <p:cNvPr id="34" name="Gráfico 18"/>
          <p:cNvGraphicFramePr/>
          <p:nvPr>
            <p:ph sz="half" idx="2"/>
          </p:nvPr>
        </p:nvGraphicFramePr>
        <p:xfrm>
          <a:off x="569595" y="2165985"/>
          <a:ext cx="7203440" cy="4053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8" name="Espaço Reservado para Texto 5"/>
          <p:cNvSpPr>
            <a:spLocks noGrp="1"/>
          </p:cNvSpPr>
          <p:nvPr>
            <p:ph type="body" idx="1"/>
          </p:nvPr>
        </p:nvSpPr>
        <p:spPr>
          <a:xfrm>
            <a:off x="569595" y="1417955"/>
            <a:ext cx="7203440" cy="639445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p>
            <a:r>
              <a:rPr lang="pt-BR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Histórico da Quantidade de Bolsas Ofertadas do PEG.</a:t>
            </a:r>
            <a:endParaRPr lang="pt-BR" sz="1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568960" y="6611620"/>
            <a:ext cx="7675245" cy="22987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900" dirty="0">
                <a:latin typeface="Century Gothic" panose="020B0502020202020204" pitchFamily="34" charset="0"/>
              </a:rPr>
              <a:t>Fonte: PROGRAD Org.: DIPLAN/COPLAN/PROAP</a:t>
            </a:r>
            <a:endParaRPr lang="pt-BR" sz="900" dirty="0">
              <a:latin typeface="Century Gothic" panose="020B0502020202020204" pitchFamily="34" charset="0"/>
            </a:endParaRPr>
          </a:p>
        </p:txBody>
      </p:sp>
      <p:sp>
        <p:nvSpPr>
          <p:cNvPr id="3" name="Caixa de Texto 2"/>
          <p:cNvSpPr txBox="1"/>
          <p:nvPr/>
        </p:nvSpPr>
        <p:spPr>
          <a:xfrm>
            <a:off x="570230" y="6328410"/>
            <a:ext cx="7202805" cy="206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pt-BR" altLang="en-US" sz="750">
                <a:latin typeface="Century Gothic" panose="020B0502020202020204" pitchFamily="34" charset="0"/>
                <a:cs typeface="Century Gothic" panose="020B0502020202020204" pitchFamily="34" charset="0"/>
              </a:rPr>
              <a:t>Nota: (2) No ano de 2012 não houve abertura de Edital para PEG para execução no ano de 2013  em virtude da greve.</a:t>
            </a:r>
            <a:endParaRPr lang="pt-BR" altLang="en-US" sz="750">
              <a:latin typeface="Century Gothic" panose="020B0502020202020204" pitchFamily="34" charset="0"/>
              <a:cs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anose="020B0503020202020204" pitchFamily="34" charset="0"/>
              </a:rPr>
            </a:br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PROGRAD - BOLSAS</a:t>
            </a:r>
            <a:endParaRPr lang="pt-BR" sz="3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177165" y="1289685"/>
            <a:ext cx="3975100" cy="640715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Century Gothic" panose="020B0502020202020204" pitchFamily="34" charset="0"/>
                <a:cs typeface="Century Gothic" panose="020B0502020202020204" pitchFamily="34" charset="0"/>
              </a:rPr>
              <a:t>Número de Alunos ( Bolsistas + Voluntários) ativos do PEG em 2017, por mês.</a:t>
            </a:r>
            <a:endParaRPr lang="en-US" sz="1400" dirty="0">
              <a:solidFill>
                <a:schemeClr val="bg1"/>
              </a:solidFill>
              <a:latin typeface="Century Gothic" panose="020B0502020202020204" pitchFamily="34" charset="0"/>
              <a:cs typeface="Century Gothic" panose="020B0502020202020204" pitchFamily="34" charset="0"/>
            </a:endParaRP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356735" y="1289685"/>
            <a:ext cx="3987165" cy="640715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Century Gothic" panose="020B0502020202020204" pitchFamily="34" charset="0"/>
                <a:cs typeface="Century Gothic" panose="020B0502020202020204" pitchFamily="34" charset="0"/>
              </a:rPr>
              <a:t>Valor total pago aos Bolsistas do PEG em 2017, por mês. </a:t>
            </a:r>
            <a:endParaRPr lang="pt-BR" sz="1400" dirty="0">
              <a:solidFill>
                <a:schemeClr val="bg1"/>
              </a:solidFill>
              <a:latin typeface="Century Gothic" panose="020B0502020202020204" pitchFamily="34" charset="0"/>
              <a:cs typeface="Century Gothic" panose="020B0502020202020204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177800" y="6611620"/>
            <a:ext cx="3975100" cy="245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00" dirty="0">
                <a:latin typeface="Century Gothic" panose="020B0502020202020204" pitchFamily="34" charset="0"/>
              </a:rPr>
              <a:t>.</a:t>
            </a:r>
            <a:endParaRPr lang="pt-BR" sz="1000" dirty="0">
              <a:latin typeface="Century Gothic" panose="020B0502020202020204" pitchFamily="34" charset="0"/>
            </a:endParaRPr>
          </a:p>
        </p:txBody>
      </p:sp>
      <p:graphicFrame>
        <p:nvGraphicFramePr>
          <p:cNvPr id="11" name="Espaço Reservado para Conteúdo 10"/>
          <p:cNvGraphicFramePr>
            <a:graphicFrameLocks noGrp="1"/>
          </p:cNvGraphicFramePr>
          <p:nvPr>
            <p:ph sz="half" idx="2"/>
          </p:nvPr>
        </p:nvGraphicFramePr>
        <p:xfrm>
          <a:off x="26670" y="1991360"/>
          <a:ext cx="4191000" cy="40112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14" name="Espaço Reservado para Conteúdo 13"/>
          <p:cNvGraphicFramePr>
            <a:graphicFrameLocks noGrp="1"/>
          </p:cNvGraphicFramePr>
          <p:nvPr>
            <p:ph sz="quarter" idx="4"/>
          </p:nvPr>
        </p:nvGraphicFramePr>
        <p:xfrm>
          <a:off x="4357370" y="1991995"/>
          <a:ext cx="4072890" cy="38588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tângulo 1"/>
          <p:cNvSpPr/>
          <p:nvPr/>
        </p:nvSpPr>
        <p:spPr>
          <a:xfrm>
            <a:off x="177165" y="6581140"/>
            <a:ext cx="3975735" cy="229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900" dirty="0">
                <a:solidFill>
                  <a:srgbClr val="2F2B20"/>
                </a:solidFill>
                <a:latin typeface="Century Gothic" panose="020B0502020202020204" pitchFamily="34" charset="0"/>
              </a:rPr>
              <a:t>Fonte: PROGRAD   Org.: DIPLAN/COPLAN/PROAP</a:t>
            </a:r>
            <a:endParaRPr lang="pt-BR" sz="900" dirty="0"/>
          </a:p>
        </p:txBody>
      </p:sp>
      <p:sp>
        <p:nvSpPr>
          <p:cNvPr id="6" name="Caixa de Texto 5"/>
          <p:cNvSpPr txBox="1"/>
          <p:nvPr/>
        </p:nvSpPr>
        <p:spPr>
          <a:xfrm>
            <a:off x="177800" y="6076950"/>
            <a:ext cx="3976370" cy="321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pt-BR" altLang="en-US" sz="750">
                <a:latin typeface="Century Gothic" panose="020B0502020202020204" pitchFamily="34" charset="0"/>
                <a:cs typeface="Century Gothic" panose="020B0502020202020204" pitchFamily="34" charset="0"/>
              </a:rPr>
              <a:t>Nota: (1) Término do edital 3/2016 em 08/04/2017.</a:t>
            </a:r>
            <a:endParaRPr lang="pt-BR" altLang="en-US" sz="750">
              <a:latin typeface="Century Gothic" panose="020B0502020202020204" pitchFamily="34" charset="0"/>
              <a:cs typeface="Century Gothic" panose="020B0502020202020204" pitchFamily="34" charset="0"/>
            </a:endParaRPr>
          </a:p>
          <a:p>
            <a:r>
              <a:rPr lang="pt-BR" altLang="en-US" sz="750">
                <a:latin typeface="Century Gothic" panose="020B0502020202020204" pitchFamily="34" charset="0"/>
                <a:cs typeface="Century Gothic" panose="020B0502020202020204" pitchFamily="34" charset="0"/>
              </a:rPr>
              <a:t>           (2) Início do edital 02/2017  em 02/05/2017.</a:t>
            </a:r>
            <a:endParaRPr lang="pt-BR" altLang="en-US" sz="750">
              <a:latin typeface="Century Gothic" panose="020B0502020202020204" pitchFamily="34" charset="0"/>
              <a:cs typeface="Century Gothic" panose="020B0502020202020204" pitchFamily="34" charset="0"/>
            </a:endParaRPr>
          </a:p>
        </p:txBody>
      </p:sp>
      <p:sp>
        <p:nvSpPr>
          <p:cNvPr id="7" name="Caixa de Texto 6"/>
          <p:cNvSpPr txBox="1"/>
          <p:nvPr/>
        </p:nvSpPr>
        <p:spPr>
          <a:xfrm>
            <a:off x="4378325" y="6002655"/>
            <a:ext cx="3943350" cy="668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pt-BR" altLang="en-US" sz="750">
                <a:latin typeface="Century Gothic" panose="020B0502020202020204" pitchFamily="34" charset="0"/>
                <a:cs typeface="Century Gothic" panose="020B0502020202020204" pitchFamily="34" charset="0"/>
              </a:rPr>
              <a:t>Nota: (1) Término do edital 3/2016 em 08/04/2017.</a:t>
            </a:r>
            <a:endParaRPr lang="pt-BR" altLang="en-US" sz="750">
              <a:latin typeface="Century Gothic" panose="020B0502020202020204" pitchFamily="34" charset="0"/>
              <a:cs typeface="Century Gothic" panose="020B0502020202020204" pitchFamily="34" charset="0"/>
            </a:endParaRPr>
          </a:p>
          <a:p>
            <a:r>
              <a:rPr lang="pt-BR" altLang="en-US" sz="750">
                <a:latin typeface="Century Gothic" panose="020B0502020202020204" pitchFamily="34" charset="0"/>
                <a:cs typeface="Century Gothic" panose="020B0502020202020204" pitchFamily="34" charset="0"/>
              </a:rPr>
              <a:t>(2) Início do edital 02/2017  em 02/05/2017.</a:t>
            </a:r>
            <a:endParaRPr lang="pt-BR" altLang="en-US" sz="750">
              <a:latin typeface="Century Gothic" panose="020B0502020202020204" pitchFamily="34" charset="0"/>
              <a:cs typeface="Century Gothic" panose="020B0502020202020204" pitchFamily="34" charset="0"/>
            </a:endParaRPr>
          </a:p>
          <a:p>
            <a:pPr algn="just"/>
            <a:r>
              <a:rPr lang="pt-BR" altLang="en-US" sz="750">
                <a:latin typeface="Century Gothic" panose="020B0502020202020204" pitchFamily="34" charset="0"/>
                <a:cs typeface="Century Gothic" panose="020B0502020202020204" pitchFamily="34" charset="0"/>
              </a:rPr>
              <a:t>(3) O quantitativo de bolsas pagas é menor que o número de bolsistas ativos, o pagamento da bolsa só é realizado quando o aluno entrega a folha de frequência. Também durante o ano, podem existir cancelamentos de projetos.</a:t>
            </a:r>
            <a:endParaRPr lang="pt-BR" altLang="en-US" sz="750">
              <a:latin typeface="Century Gothic" panose="020B0502020202020204" pitchFamily="34" charset="0"/>
              <a:cs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ência">
  <a:themeElements>
    <a:clrScheme name="Personalizada 18">
      <a:dk1>
        <a:srgbClr val="2F2B20"/>
      </a:dk1>
      <a:lt1>
        <a:srgbClr val="FFFFFF"/>
      </a:lt1>
      <a:dk2>
        <a:srgbClr val="004800"/>
      </a:dk2>
      <a:lt2>
        <a:srgbClr val="DFDCB7"/>
      </a:lt2>
      <a:accent1>
        <a:srgbClr val="FFC000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Escritório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ê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0</TotalTime>
  <Words>10625</Words>
  <Application>WPS Presentation</Application>
  <PresentationFormat>Apresentação na tela (4:3)</PresentationFormat>
  <Paragraphs>325</Paragraphs>
  <Slides>36</Slides>
  <Notes>20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36</vt:i4>
      </vt:variant>
    </vt:vector>
  </HeadingPairs>
  <TitlesOfParts>
    <vt:vector size="50" baseType="lpstr">
      <vt:lpstr>Arial</vt:lpstr>
      <vt:lpstr>SimSun</vt:lpstr>
      <vt:lpstr>Wingdings</vt:lpstr>
      <vt:lpstr>Century Gothic</vt:lpstr>
      <vt:lpstr>Calibri</vt:lpstr>
      <vt:lpstr>Agency FB</vt:lpstr>
      <vt:lpstr>Century Gothic</vt:lpstr>
      <vt:lpstr>Microsoft YaHei</vt:lpstr>
      <vt:lpstr/>
      <vt:lpstr>Arial Unicode MS</vt:lpstr>
      <vt:lpstr>Cambria</vt:lpstr>
      <vt:lpstr>Verdana</vt:lpstr>
      <vt:lpstr>RomanS</vt:lpstr>
      <vt:lpstr>Adjacência</vt:lpstr>
      <vt:lpstr>Indicadores da    </vt:lpstr>
      <vt:lpstr>Indicadores da UFGD PROGRAD - BOLSAS</vt:lpstr>
      <vt:lpstr>Indicadores da UFGD PROGRAD - BOLSAS</vt:lpstr>
      <vt:lpstr>Indicadores da UFGD PROGRAD - BOLSAS</vt:lpstr>
      <vt:lpstr>Indicadores da UFGD PROGRAD - BOLSAS</vt:lpstr>
      <vt:lpstr>Indicadores da UFGD PROGRAD - BOLSAS</vt:lpstr>
      <vt:lpstr>Indicadores da UFGD PROGRAD - BOLSAS</vt:lpstr>
      <vt:lpstr>Indicadores da UFGD PROGRAD - BOLSAS</vt:lpstr>
      <vt:lpstr>Indicadores da UFGD PROGRAD - BOLSAS</vt:lpstr>
      <vt:lpstr>Indicadores da UFGD PROGRAD - BOLSAS</vt:lpstr>
      <vt:lpstr>Indicadores da UFGD PROGRAD - BOLSAS</vt:lpstr>
      <vt:lpstr>Indicadores da UFGD PROGRAD - BOLSAS</vt:lpstr>
      <vt:lpstr>Indicadores da UFGD PROGRAD - BOLSAS</vt:lpstr>
      <vt:lpstr>Indicadores da UFGD PROGRAD - BOLSAS</vt:lpstr>
      <vt:lpstr>Indicadores da UFGD PROGRAD - BOLSAS</vt:lpstr>
      <vt:lpstr>Indicadores da UFGD PROGRAD - BOLSAS</vt:lpstr>
      <vt:lpstr>Indicadores da UFGD PROGRAD - BOLSAS</vt:lpstr>
      <vt:lpstr>Indicadores da UFGD PROGRAD - BOLSAS</vt:lpstr>
      <vt:lpstr>Indicadores da UFGD PROGRAD - BOLSAS</vt:lpstr>
      <vt:lpstr>Indicadores da UFGD PROGRAD - BOLSAS</vt:lpstr>
      <vt:lpstr>Indicadores da UFGD PROGRAD - BOLSAS</vt:lpstr>
      <vt:lpstr> Indicadores da UFGD PROGRAD - BOLSAS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Indicadores da UFGD PROGRAD - BOLSAS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Indicadores da UFGD PROGRAD - BOLSAS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Cristiane Aparecida da Silva</dc:creator>
  <cp:lastModifiedBy>claudiafinger</cp:lastModifiedBy>
  <cp:revision>1535</cp:revision>
  <cp:lastPrinted>2013-09-26T11:36:00Z</cp:lastPrinted>
  <dcterms:created xsi:type="dcterms:W3CDTF">2013-09-24T13:35:00Z</dcterms:created>
  <dcterms:modified xsi:type="dcterms:W3CDTF">2019-08-07T13:58:22Z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1046-11.2.0.8684</vt:lpwstr>
  </property>
</Properties>
</file>